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15" r:id="rId3"/>
    <p:sldId id="319" r:id="rId4"/>
    <p:sldId id="316" r:id="rId5"/>
    <p:sldId id="320" r:id="rId6"/>
    <p:sldId id="317" r:id="rId7"/>
    <p:sldId id="321" r:id="rId8"/>
    <p:sldId id="318" r:id="rId9"/>
    <p:sldId id="258" r:id="rId10"/>
    <p:sldId id="292" r:id="rId11"/>
    <p:sldId id="294" r:id="rId12"/>
    <p:sldId id="295" r:id="rId13"/>
    <p:sldId id="296" r:id="rId14"/>
    <p:sldId id="297" r:id="rId15"/>
    <p:sldId id="298" r:id="rId16"/>
    <p:sldId id="280" r:id="rId17"/>
    <p:sldId id="281" r:id="rId18"/>
    <p:sldId id="282" r:id="rId19"/>
    <p:sldId id="283" r:id="rId20"/>
    <p:sldId id="285" r:id="rId21"/>
    <p:sldId id="288" r:id="rId22"/>
    <p:sldId id="289" r:id="rId23"/>
    <p:sldId id="299" r:id="rId24"/>
    <p:sldId id="300" r:id="rId25"/>
    <p:sldId id="301" r:id="rId26"/>
    <p:sldId id="304" r:id="rId27"/>
    <p:sldId id="303" r:id="rId28"/>
    <p:sldId id="305" r:id="rId29"/>
    <p:sldId id="306" r:id="rId30"/>
    <p:sldId id="307" r:id="rId31"/>
    <p:sldId id="309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\ENDIS\Data\TV\Resumen%20variable%20ENDIS_v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(3)'!$A$6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755-4814-8262-FB924C7891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755-4814-8262-FB924C7891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755-4814-8262-FB924C7891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B755-4814-8262-FB924C7891F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755-4814-8262-FB924C789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(3)'!$B$4:$G$4</c:f>
              <c:strCache>
                <c:ptCount val="6"/>
                <c:pt idx="0">
                  <c:v>Linea de Base 2014-2015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(3)'!$B$6:$G$6</c:f>
              <c:numCache>
                <c:formatCode>0%</c:formatCode>
                <c:ptCount val="6"/>
                <c:pt idx="0">
                  <c:v>0.32</c:v>
                </c:pt>
                <c:pt idx="1">
                  <c:v>0.42</c:v>
                </c:pt>
                <c:pt idx="2">
                  <c:v>0.39100000000000001</c:v>
                </c:pt>
                <c:pt idx="3">
                  <c:v>0.48</c:v>
                </c:pt>
                <c:pt idx="4">
                  <c:v>0.44700000000000001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5-4814-8262-FB924C7891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7942304"/>
        <c:axId val="361452656"/>
      </c:barChart>
      <c:catAx>
        <c:axId val="1979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452656"/>
        <c:crosses val="autoZero"/>
        <c:auto val="1"/>
        <c:lblAlgn val="ctr"/>
        <c:lblOffset val="100"/>
        <c:noMultiLvlLbl val="0"/>
      </c:catAx>
      <c:valAx>
        <c:axId val="361452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4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(3)'!$A$15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C50-4308-8E5E-7D8DED6055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1C50-4308-8E5E-7D8DED6055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C50-4308-8E5E-7D8DED6055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1C50-4308-8E5E-7D8DED6055F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C50-4308-8E5E-7D8DED605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(3)'!$B$13:$G$13</c:f>
              <c:strCache>
                <c:ptCount val="6"/>
                <c:pt idx="0">
                  <c:v>Linea de Base 2015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(3)'!$B$15:$G$15</c:f>
              <c:numCache>
                <c:formatCode>0%</c:formatCode>
                <c:ptCount val="6"/>
                <c:pt idx="0">
                  <c:v>0.61</c:v>
                </c:pt>
                <c:pt idx="1">
                  <c:v>0.74</c:v>
                </c:pt>
                <c:pt idx="2">
                  <c:v>0.88500000000000001</c:v>
                </c:pt>
                <c:pt idx="3">
                  <c:v>0.84</c:v>
                </c:pt>
                <c:pt idx="4">
                  <c:v>0.81599999999999995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0-4308-8E5E-7D8DED6055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4542256"/>
        <c:axId val="264541696"/>
      </c:barChart>
      <c:catAx>
        <c:axId val="2645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541696"/>
        <c:crosses val="autoZero"/>
        <c:auto val="1"/>
        <c:lblAlgn val="ctr"/>
        <c:lblOffset val="100"/>
        <c:noMultiLvlLbl val="0"/>
      </c:catAx>
      <c:valAx>
        <c:axId val="264541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5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(3)'!$A$24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F12-4E50-A14D-4A3A960964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AF12-4E50-A14D-4A3A960964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F12-4E50-A14D-4A3A960964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AF12-4E50-A14D-4A3A960964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F12-4E50-A14D-4A3A960964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(3)'!$B$22:$G$22</c:f>
              <c:strCache>
                <c:ptCount val="6"/>
                <c:pt idx="0">
                  <c:v>Linea de Base 2015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(3)'!$B$24:$G$24</c:f>
              <c:numCache>
                <c:formatCode>0%</c:formatCode>
                <c:ptCount val="6"/>
                <c:pt idx="0">
                  <c:v>0.97</c:v>
                </c:pt>
                <c:pt idx="1">
                  <c:v>0.89</c:v>
                </c:pt>
                <c:pt idx="2">
                  <c:v>0.91299999999999992</c:v>
                </c:pt>
                <c:pt idx="3">
                  <c:v>0.85</c:v>
                </c:pt>
                <c:pt idx="4">
                  <c:v>0.94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2-4E50-A14D-4A3A960964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6700704"/>
        <c:axId val="252387184"/>
      </c:barChart>
      <c:catAx>
        <c:axId val="1967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7184"/>
        <c:crosses val="autoZero"/>
        <c:auto val="1"/>
        <c:lblAlgn val="ctr"/>
        <c:lblOffset val="100"/>
        <c:noMultiLvlLbl val="0"/>
      </c:catAx>
      <c:valAx>
        <c:axId val="252387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(3)'!$A$33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137-4B27-96FA-8C0F7E1F16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F137-4B27-96FA-8C0F7E1F16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137-4B27-96FA-8C0F7E1F16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F137-4B27-96FA-8C0F7E1F16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137-4B27-96FA-8C0F7E1F16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(3)'!$B$31:$G$31</c:f>
              <c:strCache>
                <c:ptCount val="6"/>
                <c:pt idx="0">
                  <c:v>Linea de Base 2015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(3)'!$B$33:$G$33</c:f>
              <c:numCache>
                <c:formatCode>0%</c:formatCode>
                <c:ptCount val="6"/>
                <c:pt idx="0">
                  <c:v>7.0000000000000007E-2</c:v>
                </c:pt>
                <c:pt idx="1">
                  <c:v>4.2999999999999997E-2</c:v>
                </c:pt>
                <c:pt idx="2">
                  <c:v>8.8000000000000009E-2</c:v>
                </c:pt>
                <c:pt idx="3">
                  <c:v>0.03</c:v>
                </c:pt>
                <c:pt idx="4">
                  <c:v>6.4000000000000001E-2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7-4B27-96FA-8C0F7E1F16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59766736"/>
        <c:axId val="259767856"/>
      </c:barChart>
      <c:catAx>
        <c:axId val="25976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67856"/>
        <c:crosses val="autoZero"/>
        <c:auto val="1"/>
        <c:lblAlgn val="ctr"/>
        <c:lblOffset val="100"/>
        <c:noMultiLvlLbl val="0"/>
      </c:catAx>
      <c:valAx>
        <c:axId val="2597678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6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(3)'!$A$42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D3B-44F5-9795-85012BB4E1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5D3B-44F5-9795-85012BB4E1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D3B-44F5-9795-85012BB4E1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5D3B-44F5-9795-85012BB4E18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5D3B-44F5-9795-85012BB4E1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(3)'!$B$40:$G$40</c:f>
              <c:strCache>
                <c:ptCount val="6"/>
                <c:pt idx="0">
                  <c:v>Linea de Base 2014-2015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(3)'!$B$42:$G$42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0.34600000000000003</c:v>
                </c:pt>
                <c:pt idx="2">
                  <c:v>0.34799999999999998</c:v>
                </c:pt>
                <c:pt idx="3">
                  <c:v>0.374</c:v>
                </c:pt>
                <c:pt idx="4">
                  <c:v>0.32600000000000001</c:v>
                </c:pt>
                <c:pt idx="5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B-44F5-9795-85012BB4E1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52389424"/>
        <c:axId val="252389984"/>
      </c:barChart>
      <c:catAx>
        <c:axId val="2523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9984"/>
        <c:crosses val="autoZero"/>
        <c:auto val="1"/>
        <c:lblAlgn val="ctr"/>
        <c:lblOffset val="100"/>
        <c:noMultiLvlLbl val="0"/>
      </c:catAx>
      <c:valAx>
        <c:axId val="2523899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'VariableENDIS (3)'!$A$52</c:f>
              <c:strCache>
                <c:ptCount val="1"/>
                <c:pt idx="0">
                  <c:v>Junin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C27-47DA-B3F0-3CF9D4D944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0C27-47DA-B3F0-3CF9D4D944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C27-47DA-B3F0-3CF9D4D944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0C27-47DA-B3F0-3CF9D4D944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C27-47DA-B3F0-3CF9D4D944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'VariableENDIS (3)'!$B$50:$G$50</c:f>
              <c:strCache>
                <c:ptCount val="6"/>
                <c:pt idx="0">
                  <c:v>Linea de Base 2016</c:v>
                </c:pt>
                <c:pt idx="1">
                  <c:v>Meta 2017</c:v>
                </c:pt>
                <c:pt idx="2">
                  <c:v>Logrado 2017</c:v>
                </c:pt>
                <c:pt idx="3">
                  <c:v>Meta 2018</c:v>
                </c:pt>
                <c:pt idx="4">
                  <c:v>Logrado 2018</c:v>
                </c:pt>
                <c:pt idx="5">
                  <c:v>Meta 2019</c:v>
                </c:pt>
              </c:strCache>
            </c:strRef>
          </c:cat>
          <c:val>
            <c:numRef>
              <c:f>'VariableENDIS (3)'!$B$52:$G$52</c:f>
              <c:numCache>
                <c:formatCode>0%</c:formatCode>
                <c:ptCount val="6"/>
                <c:pt idx="0">
                  <c:v>0.6</c:v>
                </c:pt>
                <c:pt idx="1">
                  <c:v>0.64</c:v>
                </c:pt>
                <c:pt idx="2">
                  <c:v>0.77200000000000002</c:v>
                </c:pt>
                <c:pt idx="3">
                  <c:v>0.68</c:v>
                </c:pt>
                <c:pt idx="4">
                  <c:v>0.88200000000000001</c:v>
                </c:pt>
                <c:pt idx="5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7-47DA-B3F0-3CF9D4D944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0716592"/>
        <c:axId val="361896256"/>
      </c:barChart>
      <c:catAx>
        <c:axId val="26071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96256"/>
        <c:crosses val="autoZero"/>
        <c:auto val="1"/>
        <c:lblAlgn val="ctr"/>
        <c:lblOffset val="100"/>
        <c:noMultiLvlLbl val="0"/>
      </c:catAx>
      <c:valAx>
        <c:axId val="3618962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442F8-2C69-4DF8-B28D-B80667903CD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644-1B52-4C4E-8043-67DE1DE1E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5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77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79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22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89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valor de este indicador fue remitido por el INEI mediante el Oficio N° 1680-2018-INEI/DTDIS del 03 de mayo del presente, a partir de la Encuesta Nacional de Hogares.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línea base se estableció en base a la ENAHO , para el caso de Loreto y Ucayali que son los mas bajos los resultados fueron tomados de lo que establecía la encuesta y los resultados corresponden a la dispersidad geográfica.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indicador</a:t>
            </a:r>
            <a:r>
              <a:rPr lang="es-ES" baseline="0" dirty="0"/>
              <a:t> SOLO se mide en las regiones, y esta vinculado al Eje 3 de la estrategia de desarrollo e inclusión social</a:t>
            </a:r>
          </a:p>
          <a:p>
            <a:r>
              <a:rPr lang="es-ES" baseline="0" dirty="0"/>
              <a:t>No se encuentra dentro del Convenio de Financiación.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B9AA-82E4-4730-9629-7F873879517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5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41" y="557298"/>
            <a:ext cx="3512317" cy="741099"/>
          </a:xfrm>
          <a:prstGeom prst="rect">
            <a:avLst/>
          </a:prstGeom>
        </p:spPr>
      </p:pic>
      <p:pic>
        <p:nvPicPr>
          <p:cNvPr id="5" name="Imagen 2" descr="Logo P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48" y="6087788"/>
            <a:ext cx="4556676" cy="4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4613260" y="6158709"/>
            <a:ext cx="3744464" cy="2561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s-ES" sz="1050" b="0" cap="none" spc="0" dirty="0">
                <a:ln w="0"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Incentivos a la Mejora de la Gestión Municipal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0" y="2299447"/>
            <a:ext cx="12192000" cy="225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189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6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0D18-559D-4E8B-B3DB-8CF03D95EDB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0500-84AC-4BF6-B635-C10B08368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503186" y="2259721"/>
            <a:ext cx="60374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Convenios de Apoyo presupuestario a la Estrategia Nacional de Desarrollo e Inclusión Social (AP ENDIS)</a:t>
            </a:r>
            <a:r>
              <a:rPr lang="es-ES" sz="2000" b="1" dirty="0"/>
              <a:t/>
            </a:r>
            <a:br>
              <a:rPr lang="es-ES" sz="2000" b="1" dirty="0"/>
            </a:b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D2D885-0671-436D-8431-D46C72E2B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0" t="11526" r="27796" b="9931"/>
          <a:stretch/>
        </p:blipFill>
        <p:spPr>
          <a:xfrm>
            <a:off x="1517472" y="2655282"/>
            <a:ext cx="2441208" cy="24311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751002-344A-4ECC-AE86-6007E111D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0" t="11300" r="27796" b="9931"/>
          <a:stretch/>
        </p:blipFill>
        <p:spPr>
          <a:xfrm>
            <a:off x="3758181" y="4202718"/>
            <a:ext cx="2441208" cy="24381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8A24656-FD97-4127-B528-C3FD5FA49D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66" t="11751" r="27797" b="9931"/>
          <a:stretch/>
        </p:blipFill>
        <p:spPr>
          <a:xfrm>
            <a:off x="278237" y="221481"/>
            <a:ext cx="2441236" cy="24311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73" y="740227"/>
            <a:ext cx="3485526" cy="7410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56" y="740227"/>
            <a:ext cx="3298372" cy="7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53" y="1440996"/>
            <a:ext cx="6762615" cy="41334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55817" y="509451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Cumplimiento de los Compromisos de Gestión Nivel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0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24077"/>
              </p:ext>
            </p:extLst>
          </p:nvPr>
        </p:nvGraphicFramePr>
        <p:xfrm>
          <a:off x="2488045" y="1814377"/>
          <a:ext cx="7903028" cy="389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659">
                  <a:extLst>
                    <a:ext uri="{9D8B030D-6E8A-4147-A177-3AD203B41FA5}">
                      <a16:colId xmlns:a16="http://schemas.microsoft.com/office/drawing/2014/main" val="2230540814"/>
                    </a:ext>
                  </a:extLst>
                </a:gridCol>
                <a:gridCol w="1749369">
                  <a:extLst>
                    <a:ext uri="{9D8B030D-6E8A-4147-A177-3AD203B41FA5}">
                      <a16:colId xmlns:a16="http://schemas.microsoft.com/office/drawing/2014/main" val="159059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Compromiso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de Gestión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Junín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67556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Distribución de</a:t>
                      </a:r>
                      <a:r>
                        <a:rPr lang="es-PE" baseline="0" dirty="0" smtClean="0"/>
                        <a:t> material educativo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50494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Contratación</a:t>
                      </a:r>
                      <a:r>
                        <a:rPr lang="es-PE" baseline="0" dirty="0" smtClean="0"/>
                        <a:t> docente oportuna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927368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Programación presupuestal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4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Certificación y Compromiso</a:t>
                      </a:r>
                      <a:r>
                        <a:rPr lang="es-PE" baseline="0" dirty="0" smtClean="0"/>
                        <a:t> anual y Mensual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4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Pago de servicios</a:t>
                      </a:r>
                      <a:r>
                        <a:rPr lang="es-PE" baseline="0" dirty="0" smtClean="0"/>
                        <a:t> básicos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1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 Kit Residencia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6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 Kit Acceso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4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Ejecución Plan de Convivencia Escolar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N°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Compromisos de Gestión cumplidos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1694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29887" y="865361"/>
            <a:ext cx="861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Cumplimiento de compromisos Nivel 2 – Educación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142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42151"/>
              </p:ext>
            </p:extLst>
          </p:nvPr>
        </p:nvGraphicFramePr>
        <p:xfrm>
          <a:off x="2129246" y="1213484"/>
          <a:ext cx="8869679" cy="415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337">
                  <a:extLst>
                    <a:ext uri="{9D8B030D-6E8A-4147-A177-3AD203B41FA5}">
                      <a16:colId xmlns:a16="http://schemas.microsoft.com/office/drawing/2014/main" val="2230540814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159059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Compromiso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de Gestión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Junín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67556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Programación de metas físicas PAN y SMN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4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Correspondencia</a:t>
                      </a:r>
                      <a:r>
                        <a:rPr lang="es-PE" baseline="0" dirty="0" smtClean="0"/>
                        <a:t> SIGA - SIAF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4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</a:t>
                      </a:r>
                      <a:r>
                        <a:rPr lang="es-PE" baseline="0" dirty="0" smtClean="0"/>
                        <a:t> de vacunas (niños menores 12 meses)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1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Suplementación</a:t>
                      </a:r>
                      <a:r>
                        <a:rPr lang="es-PE" baseline="0" dirty="0" smtClean="0"/>
                        <a:t> de hierro (Niños 110 – 130 días / Niños 6 – 11 meses)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6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Capacitación a personal de salud (12 Tutores Regionales)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5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Capacitación a actores sociales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4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</a:t>
                      </a:r>
                      <a:r>
                        <a:rPr lang="es-PE" baseline="0" dirty="0" smtClean="0"/>
                        <a:t> de equipos, medicamentos e insumos críticos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Tratamiento de anemia (Niños de 6 a 11 meses)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2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N°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Compromisos de Gestión cumplidos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1694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79580" y="486538"/>
            <a:ext cx="861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Cumplimiento de compromisos Nivel 2 – Salud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496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78665"/>
              </p:ext>
            </p:extLst>
          </p:nvPr>
        </p:nvGraphicFramePr>
        <p:xfrm>
          <a:off x="2488045" y="1814377"/>
          <a:ext cx="7903028" cy="395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659">
                  <a:extLst>
                    <a:ext uri="{9D8B030D-6E8A-4147-A177-3AD203B41FA5}">
                      <a16:colId xmlns:a16="http://schemas.microsoft.com/office/drawing/2014/main" val="2230540814"/>
                    </a:ext>
                  </a:extLst>
                </a:gridCol>
                <a:gridCol w="1749369">
                  <a:extLst>
                    <a:ext uri="{9D8B030D-6E8A-4147-A177-3AD203B41FA5}">
                      <a16:colId xmlns:a16="http://schemas.microsoft.com/office/drawing/2014/main" val="159059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Compromiso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de Gestión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Junín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67556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Programación multianual y formulación presupuestal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4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Correspondencia SIGA – SIAF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4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Disponibilidad de equipos e</a:t>
                      </a:r>
                      <a:r>
                        <a:rPr lang="es-PE" baseline="0" dirty="0" smtClean="0"/>
                        <a:t> insumos para monitoreo de parámetros de campo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1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Ejecución presupuestal a nivel devengado</a:t>
                      </a:r>
                      <a:r>
                        <a:rPr lang="es-PE" baseline="0" dirty="0" smtClean="0"/>
                        <a:t> en el PP 0083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6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Convenio con Gobiernos Locales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5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Monitoreo de parámetros de campo y caracterización del</a:t>
                      </a:r>
                      <a:r>
                        <a:rPr lang="es-PE" baseline="0" dirty="0" smtClean="0"/>
                        <a:t> agua (CCPP con sistemas de agua)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4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Caracterización de fuentes de agua (CCPP sin</a:t>
                      </a:r>
                      <a:r>
                        <a:rPr lang="es-PE" baseline="0" dirty="0" smtClean="0"/>
                        <a:t> sistemas de agua</a:t>
                      </a:r>
                      <a:r>
                        <a:rPr lang="es-PE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N°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Compromisos de Gestión cumplidos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1694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29887" y="865361"/>
            <a:ext cx="861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Cumplimiento de compromisos Nivel 2 – Vivienda (Agua)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592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22009"/>
              </p:ext>
            </p:extLst>
          </p:nvPr>
        </p:nvGraphicFramePr>
        <p:xfrm>
          <a:off x="2488045" y="1814377"/>
          <a:ext cx="7903028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659">
                  <a:extLst>
                    <a:ext uri="{9D8B030D-6E8A-4147-A177-3AD203B41FA5}">
                      <a16:colId xmlns:a16="http://schemas.microsoft.com/office/drawing/2014/main" val="2230540814"/>
                    </a:ext>
                  </a:extLst>
                </a:gridCol>
                <a:gridCol w="1749369">
                  <a:extLst>
                    <a:ext uri="{9D8B030D-6E8A-4147-A177-3AD203B41FA5}">
                      <a16:colId xmlns:a16="http://schemas.microsoft.com/office/drawing/2014/main" val="159059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Compromiso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de Gestión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Junín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67556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s-PE" dirty="0" smtClean="0"/>
                        <a:t>Encuentro con autoridades y organizaciones indígenas</a:t>
                      </a:r>
                      <a:r>
                        <a:rPr lang="es-PE" baseline="0" dirty="0" smtClean="0"/>
                        <a:t> de 1 provincia priorizada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4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Publicación de reportes sobre Compromisos</a:t>
                      </a:r>
                      <a:r>
                        <a:rPr lang="es-PE" baseline="0" dirty="0" smtClean="0"/>
                        <a:t> de Gestión e Indicadores del CAP ENDIS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bg1"/>
                          </a:solidFill>
                        </a:rPr>
                        <a:t>N°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</a:rPr>
                        <a:t> Compromisos de Gestión cumplidos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1694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29887" y="865361"/>
            <a:ext cx="861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Cumplimiento de compromisos Nivel 2 – Articulación Territorial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244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Compromisos de </a:t>
            </a:r>
            <a:r>
              <a:rPr lang="es-MX" b="1" dirty="0"/>
              <a:t>Gestión </a:t>
            </a:r>
          </a:p>
          <a:p>
            <a:pPr algn="ctr"/>
            <a:r>
              <a:rPr lang="es-MX" b="1" dirty="0"/>
              <a:t>Nivel </a:t>
            </a:r>
            <a:r>
              <a:rPr lang="es-MX" b="1" dirty="0" smtClean="0"/>
              <a:t>2 - Educación</a:t>
            </a:r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93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800225"/>
            <a:ext cx="8086725" cy="325755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6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2157412"/>
            <a:ext cx="8086725" cy="254317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0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60923"/>
            <a:ext cx="8115300" cy="231457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75498"/>
            <a:ext cx="8115300" cy="26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274990"/>
            <a:ext cx="8313420" cy="169545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1" y="2950165"/>
            <a:ext cx="831342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6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Tramo </a:t>
            </a:r>
            <a:r>
              <a:rPr lang="es-MX" b="1" dirty="0" smtClean="0"/>
              <a:t>Variable</a:t>
            </a:r>
            <a:endParaRPr lang="es-MX" b="1" dirty="0" smtClean="0"/>
          </a:p>
          <a:p>
            <a:pPr algn="ctr"/>
            <a:r>
              <a:rPr lang="es-MX" b="1" dirty="0" smtClean="0"/>
              <a:t>Indicadores  </a:t>
            </a:r>
            <a:endParaRPr lang="es-MX" b="1" dirty="0"/>
          </a:p>
          <a:p>
            <a:pPr algn="ctr"/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7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22" y="949778"/>
            <a:ext cx="8134350" cy="15621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22" y="2511878"/>
            <a:ext cx="8134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3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Compromisos de </a:t>
            </a:r>
            <a:r>
              <a:rPr lang="es-MX" b="1" dirty="0"/>
              <a:t>Gestión </a:t>
            </a:r>
          </a:p>
          <a:p>
            <a:pPr algn="ctr"/>
            <a:r>
              <a:rPr lang="es-MX" b="1" dirty="0"/>
              <a:t>Nivel </a:t>
            </a:r>
            <a:r>
              <a:rPr lang="es-MX" b="1" dirty="0" smtClean="0"/>
              <a:t>2 - Salud</a:t>
            </a:r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6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75" y="1345474"/>
            <a:ext cx="9089025" cy="19123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75" y="3257822"/>
            <a:ext cx="9089025" cy="18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38200"/>
            <a:ext cx="868979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8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23987"/>
            <a:ext cx="80772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05" y="1646463"/>
            <a:ext cx="8631002" cy="39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Compromisos de </a:t>
            </a:r>
            <a:r>
              <a:rPr lang="es-MX" b="1" dirty="0"/>
              <a:t>Gestión </a:t>
            </a:r>
          </a:p>
          <a:p>
            <a:pPr algn="ctr"/>
            <a:r>
              <a:rPr lang="es-MX" b="1" dirty="0"/>
              <a:t>Nivel </a:t>
            </a:r>
            <a:r>
              <a:rPr lang="es-MX" b="1" dirty="0" smtClean="0"/>
              <a:t>2 – Vivienda (Agua)</a:t>
            </a:r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14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85" y="1122045"/>
            <a:ext cx="8067675" cy="2219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86" y="3341370"/>
            <a:ext cx="8067675" cy="723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86" y="3980361"/>
            <a:ext cx="8067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8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11" y="1430519"/>
            <a:ext cx="8058150" cy="1238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99" y="2668769"/>
            <a:ext cx="81057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2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94" y="1982765"/>
            <a:ext cx="80676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FC2C8D-D0C1-499A-B850-977D907489E1}"/>
              </a:ext>
            </a:extLst>
          </p:cNvPr>
          <p:cNvSpPr txBox="1"/>
          <p:nvPr/>
        </p:nvSpPr>
        <p:spPr>
          <a:xfrm>
            <a:off x="2084748" y="906942"/>
            <a:ext cx="4777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N1: </a:t>
            </a:r>
            <a:r>
              <a:rPr lang="es-PE" sz="1400" dirty="0"/>
              <a:t>Proporción de niños y niñas menores de 24 meses de edad de los distritos de quintiles de pobreza 1 y 2 de los departamentos focalizados que reciben el paquete completo de productos claves: CRED completo para la edad, Vacunas de neumococo y rotavirus para la edad, suplementación de </a:t>
            </a:r>
            <a:r>
              <a:rPr lang="es-PE" sz="1400" dirty="0" err="1"/>
              <a:t>multimicronutrientes</a:t>
            </a:r>
            <a:r>
              <a:rPr lang="es-PE" sz="1400" dirty="0"/>
              <a:t> y CUI/DNI. </a:t>
            </a:r>
          </a:p>
        </p:txBody>
      </p:sp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32FBE834-13A6-495A-A65D-0A4A9F07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t="24952" r="69930" b="49274"/>
          <a:stretch/>
        </p:blipFill>
        <p:spPr bwMode="auto">
          <a:xfrm>
            <a:off x="237507" y="918962"/>
            <a:ext cx="184724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17CC2FC-8F6D-4E22-AD04-B9D5F0C677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08338" y="906942"/>
          <a:ext cx="352786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44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983521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617111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710085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PE" sz="1600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 anchor="ctr">
                    <a:solidFill>
                      <a:srgbClr val="19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404357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2014-2015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14640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32%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42%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48%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53%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2325297" y="2769174"/>
          <a:ext cx="6847200" cy="35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52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56" y="1697219"/>
            <a:ext cx="8058150" cy="1514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31" y="3111681"/>
            <a:ext cx="8039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Compromisos de </a:t>
            </a:r>
            <a:r>
              <a:rPr lang="es-MX" b="1" dirty="0"/>
              <a:t>Gestión </a:t>
            </a:r>
          </a:p>
          <a:p>
            <a:pPr algn="ctr"/>
            <a:r>
              <a:rPr lang="es-MX" b="1" dirty="0"/>
              <a:t>Nivel </a:t>
            </a:r>
            <a:r>
              <a:rPr lang="es-MX" b="1" dirty="0" smtClean="0"/>
              <a:t>2 – Articulación Territorial</a:t>
            </a:r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36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80" y="3568065"/>
            <a:ext cx="8048625" cy="17335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80" y="1472565"/>
            <a:ext cx="80676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BA41A7-BEE1-44CB-9155-699144C5A9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2375" y="713348"/>
          <a:ext cx="3722586" cy="1548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586">
                  <a:extLst>
                    <a:ext uri="{9D8B030D-6E8A-4147-A177-3AD203B41FA5}">
                      <a16:colId xmlns:a16="http://schemas.microsoft.com/office/drawing/2014/main" val="2129302719"/>
                    </a:ext>
                  </a:extLst>
                </a:gridCol>
              </a:tblGrid>
              <a:tr h="1548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N2: 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Tasa de cobertura de educación en niños y</a:t>
                      </a:r>
                      <a:r>
                        <a:rPr lang="es-PE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niñas de 3 años de edad en distritos predominantemente amazónicos de quintiles de pobreza 1 y 2 del departamento.</a:t>
                      </a:r>
                      <a:endParaRPr lang="es-P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77750"/>
                  </a:ext>
                </a:extLst>
              </a:tr>
            </a:tbl>
          </a:graphicData>
        </a:graphic>
      </p:graphicFrame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15B572FE-767B-4657-A20B-247AC0965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26458" r="53738" b="49274"/>
          <a:stretch/>
        </p:blipFill>
        <p:spPr bwMode="auto">
          <a:xfrm>
            <a:off x="477912" y="589069"/>
            <a:ext cx="2029699" cy="15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457BD73-102B-4BEF-9A5A-97819021DA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77694" y="403420"/>
          <a:ext cx="4335830" cy="166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59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951363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54422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 anchor="ctr">
                    <a:solidFill>
                      <a:srgbClr val="79B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558999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55899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61%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74%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84%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95%</a:t>
                      </a:r>
                      <a:endParaRPr lang="es-PE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B925847-45A1-450B-B4CE-D3ABD72FC2A1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231DFD9F-1F92-4281-8675-42FFDFD24CDA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B4C814-11A3-46C1-A141-CFDBA1733597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2186243" y="2671920"/>
          <a:ext cx="7290000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02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5CF7038-C76C-42DF-AD02-3DD296C3AD26}"/>
              </a:ext>
            </a:extLst>
          </p:cNvPr>
          <p:cNvGraphicFramePr>
            <a:graphicFrameLocks noGrp="1"/>
          </p:cNvGraphicFramePr>
          <p:nvPr/>
        </p:nvGraphicFramePr>
        <p:xfrm>
          <a:off x="2956730" y="332835"/>
          <a:ext cx="3819991" cy="2347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9991">
                  <a:extLst>
                    <a:ext uri="{9D8B030D-6E8A-4147-A177-3AD203B41FA5}">
                      <a16:colId xmlns:a16="http://schemas.microsoft.com/office/drawing/2014/main" val="1538161595"/>
                    </a:ext>
                  </a:extLst>
                </a:gridCol>
              </a:tblGrid>
              <a:tr h="15322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N3: 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Proporción de niños y niñas menores de 60 meses de edad de los distritos de quintiles de pobreza 1 y 2 de los departamentos focalizados que </a:t>
                      </a: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acceden a agua clorada para consumo humano (cloro residual en muestra de agua de consumo &gt; = 0.5 mg/l) </a:t>
                      </a: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633558"/>
                  </a:ext>
                </a:extLst>
              </a:tr>
            </a:tbl>
          </a:graphicData>
        </a:graphic>
      </p:graphicFrame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FCFAC2A2-BD83-432F-9337-13696C1C9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24952" r="68968" b="49274"/>
          <a:stretch/>
        </p:blipFill>
        <p:spPr bwMode="auto">
          <a:xfrm>
            <a:off x="330108" y="185677"/>
            <a:ext cx="1955668" cy="13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95B69108-34E0-4197-9CF8-7EAA2EB91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26458" r="53738" b="49274"/>
          <a:stretch/>
        </p:blipFill>
        <p:spPr bwMode="auto">
          <a:xfrm>
            <a:off x="694376" y="1500315"/>
            <a:ext cx="1771377" cy="1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C145A9B-FA37-465D-A248-7FFB17FD19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7699" y="568718"/>
          <a:ext cx="4350525" cy="163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07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1128156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942307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534317"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 anchor="ctr">
                    <a:solidFill>
                      <a:srgbClr val="75B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548827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548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D170196-7372-49E6-84A2-878B01CCCA7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F09FD5-2FE2-4544-AEB7-69F6092EC68D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39D8010-3DFF-4CB3-8B88-C595193D1835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2658669" y="3074145"/>
          <a:ext cx="7405200" cy="31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2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F37E4243-7FC6-40BB-9D5C-6C2FD3BAB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8" t="25159" r="37024" b="49274"/>
          <a:stretch/>
        </p:blipFill>
        <p:spPr bwMode="auto">
          <a:xfrm>
            <a:off x="538515" y="664541"/>
            <a:ext cx="1985588" cy="15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58C72EE-3F70-4E33-A039-07712DAEF7C4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389BE8B-1DA3-4941-BED0-818ADD736672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4B9347-D758-464B-A58E-66F5028B0481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EC5B293-B4AA-42A8-9C34-26B14A78A5BF}"/>
              </a:ext>
            </a:extLst>
          </p:cNvPr>
          <p:cNvGraphicFramePr>
            <a:graphicFrameLocks noGrp="1"/>
          </p:cNvGraphicFramePr>
          <p:nvPr/>
        </p:nvGraphicFramePr>
        <p:xfrm>
          <a:off x="2815643" y="516645"/>
          <a:ext cx="3952102" cy="1944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102">
                  <a:extLst>
                    <a:ext uri="{9D8B030D-6E8A-4147-A177-3AD203B41FA5}">
                      <a16:colId xmlns:a16="http://schemas.microsoft.com/office/drawing/2014/main" val="2413033833"/>
                    </a:ext>
                  </a:extLst>
                </a:gridCol>
              </a:tblGrid>
              <a:tr h="1944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N4: 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Tasa de deserción de adolescentes mujeres amazónicas cuando pasan de 3ro de secundaria a 4to de secundaria  de los distritos que concentran comunidades amazónicas de los departamentos focalizados. </a:t>
                      </a: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2795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0225447-4554-44B5-A14B-691E784479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50826" y="382452"/>
          <a:ext cx="4220966" cy="17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60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1002753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560414"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>
                    <a:solidFill>
                      <a:srgbClr val="ED39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575633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5756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2171309" y="2553333"/>
          <a:ext cx="7290000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38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AE039A10-4B31-4ECD-8CBA-A811B3BE4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2" t="24591" r="18730" b="45013"/>
          <a:stretch/>
        </p:blipFill>
        <p:spPr bwMode="auto">
          <a:xfrm>
            <a:off x="247232" y="670447"/>
            <a:ext cx="1902202" cy="15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61241F8-6ADC-43C9-9373-5AA1C2E72F1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8DAEC184-C95C-4ACB-929E-3233CCA21550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97A738-30AE-44B8-BA06-AA58FB740669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21ACCC6-A7FF-4582-BB65-C7DA1B19C69E}"/>
              </a:ext>
            </a:extLst>
          </p:cNvPr>
          <p:cNvGraphicFramePr>
            <a:graphicFrameLocks noGrp="1"/>
          </p:cNvGraphicFramePr>
          <p:nvPr/>
        </p:nvGraphicFramePr>
        <p:xfrm>
          <a:off x="2303538" y="720719"/>
          <a:ext cx="3956222" cy="1574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6222">
                  <a:extLst>
                    <a:ext uri="{9D8B030D-6E8A-4147-A177-3AD203B41FA5}">
                      <a16:colId xmlns:a16="http://schemas.microsoft.com/office/drawing/2014/main" val="144107748"/>
                    </a:ext>
                  </a:extLst>
                </a:gridCol>
              </a:tblGrid>
              <a:tr h="15748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N5: 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Proporción de hogares rurales que cuentan con el paquete integrado de servicios (agua, saneamiento, electricidad y telefonía) de los departamentos focalizados. </a:t>
                      </a: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22132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77D2927-260E-4753-AB2D-B8BA1265A6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60486" y="606380"/>
          <a:ext cx="4672478" cy="133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1199407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1086130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330638"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 anchor="ctr">
                    <a:solidFill>
                      <a:srgbClr val="E985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455649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455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1698842" y="2789863"/>
          <a:ext cx="7869600" cy="31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7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F37E4243-7FC6-40BB-9D5C-6C2FD3BAB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8" t="25159" r="37024" b="49274"/>
          <a:stretch/>
        </p:blipFill>
        <p:spPr bwMode="auto">
          <a:xfrm>
            <a:off x="365583" y="442534"/>
            <a:ext cx="1985588" cy="15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C5B293-B4AA-42A8-9C34-26B14A78A5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60253" y="500620"/>
          <a:ext cx="5148647" cy="1944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8647">
                  <a:extLst>
                    <a:ext uri="{9D8B030D-6E8A-4147-A177-3AD203B41FA5}">
                      <a16:colId xmlns:a16="http://schemas.microsoft.com/office/drawing/2014/main" val="2413033833"/>
                    </a:ext>
                  </a:extLst>
                </a:gridCol>
              </a:tblGrid>
              <a:tr h="1944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N6: 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Proporción de adolescentes mujeres</a:t>
                      </a:r>
                      <a:r>
                        <a:rPr lang="es-PE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13 a 17 años procedentes de distritos predominantemente amazónicos matriculadas en educación secundaria promovidas al siguiente grado.</a:t>
                      </a:r>
                      <a:endParaRPr lang="es-P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27952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61241F8-6ADC-43C9-9373-5AA1C2E72F1B}"/>
              </a:ext>
            </a:extLst>
          </p:cNvPr>
          <p:cNvCxnSpPr/>
          <p:nvPr/>
        </p:nvCxnSpPr>
        <p:spPr>
          <a:xfrm flipV="1">
            <a:off x="0" y="6777990"/>
            <a:ext cx="10172700" cy="34291"/>
          </a:xfrm>
          <a:prstGeom prst="line">
            <a:avLst/>
          </a:prstGeom>
          <a:ln w="127000">
            <a:solidFill>
              <a:srgbClr val="EF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DAEC184-C95C-4ACB-929E-3233CCA21550}"/>
              </a:ext>
            </a:extLst>
          </p:cNvPr>
          <p:cNvSpPr/>
          <p:nvPr/>
        </p:nvSpPr>
        <p:spPr>
          <a:xfrm>
            <a:off x="11300460" y="6217920"/>
            <a:ext cx="891540" cy="64008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7A738-30AE-44B8-BA06-AA58FB740669}"/>
              </a:ext>
            </a:extLst>
          </p:cNvPr>
          <p:cNvSpPr/>
          <p:nvPr/>
        </p:nvSpPr>
        <p:spPr>
          <a:xfrm>
            <a:off x="10332720" y="6423660"/>
            <a:ext cx="837161" cy="434340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0" y="23152"/>
            <a:ext cx="12192000" cy="34292"/>
          </a:xfrm>
          <a:prstGeom prst="line">
            <a:avLst/>
          </a:prstGeom>
          <a:ln w="12700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0225447-4554-44B5-A14B-691E784479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85100" y="333626"/>
          <a:ext cx="4220966" cy="17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60">
                  <a:extLst>
                    <a:ext uri="{9D8B030D-6E8A-4147-A177-3AD203B41FA5}">
                      <a16:colId xmlns:a16="http://schemas.microsoft.com/office/drawing/2014/main" val="1575225455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3269980280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141759319"/>
                    </a:ext>
                  </a:extLst>
                </a:gridCol>
                <a:gridCol w="1002753">
                  <a:extLst>
                    <a:ext uri="{9D8B030D-6E8A-4147-A177-3AD203B41FA5}">
                      <a16:colId xmlns:a16="http://schemas.microsoft.com/office/drawing/2014/main" val="640898892"/>
                    </a:ext>
                  </a:extLst>
                </a:gridCol>
              </a:tblGrid>
              <a:tr h="560414"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METAS</a:t>
                      </a:r>
                    </a:p>
                  </a:txBody>
                  <a:tcPr>
                    <a:solidFill>
                      <a:srgbClr val="ED39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87974"/>
                  </a:ext>
                </a:extLst>
              </a:tr>
              <a:tr h="575633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Línea Base</a:t>
                      </a:r>
                    </a:p>
                    <a:p>
                      <a:pPr algn="ctr"/>
                      <a:r>
                        <a:rPr lang="es-PE" sz="1400" b="1" dirty="0"/>
                        <a:t>2016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 2017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60554"/>
                  </a:ext>
                </a:extLst>
              </a:tr>
              <a:tr h="5756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1460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1909858" y="2445351"/>
          <a:ext cx="7290000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32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2477" y="3101571"/>
            <a:ext cx="11650532" cy="1336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Balance Tramo Fijo N2</a:t>
            </a:r>
          </a:p>
          <a:p>
            <a:pPr algn="ctr"/>
            <a:r>
              <a:rPr lang="es-MX" b="1" dirty="0" smtClean="0"/>
              <a:t>Compromisos de </a:t>
            </a:r>
            <a:r>
              <a:rPr lang="es-MX" b="1" dirty="0"/>
              <a:t>Gestión </a:t>
            </a:r>
          </a:p>
          <a:p>
            <a:pPr algn="ctr"/>
            <a:endParaRPr lang="es-PE" b="1" dirty="0"/>
          </a:p>
        </p:txBody>
      </p:sp>
      <p:sp>
        <p:nvSpPr>
          <p:cNvPr id="3" name="Rectángulo 2"/>
          <p:cNvSpPr/>
          <p:nvPr/>
        </p:nvSpPr>
        <p:spPr>
          <a:xfrm>
            <a:off x="3138616" y="5968314"/>
            <a:ext cx="5585254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52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791</Words>
  <Application>Microsoft Office PowerPoint</Application>
  <PresentationFormat>Panorámica</PresentationFormat>
  <Paragraphs>163</Paragraphs>
  <Slides>32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2019-11-04T14:37:41Z</dcterms:created>
  <dcterms:modified xsi:type="dcterms:W3CDTF">2019-11-05T15:44:56Z</dcterms:modified>
</cp:coreProperties>
</file>