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8"/>
  </p:notesMasterIdLst>
  <p:handoutMasterIdLst>
    <p:handoutMasterId r:id="rId59"/>
  </p:handoutMasterIdLst>
  <p:sldIdLst>
    <p:sldId id="275" r:id="rId5"/>
    <p:sldId id="438" r:id="rId6"/>
    <p:sldId id="439" r:id="rId7"/>
    <p:sldId id="440" r:id="rId8"/>
    <p:sldId id="398" r:id="rId9"/>
    <p:sldId id="437" r:id="rId10"/>
    <p:sldId id="436" r:id="rId11"/>
    <p:sldId id="468" r:id="rId12"/>
    <p:sldId id="441" r:id="rId13"/>
    <p:sldId id="453" r:id="rId14"/>
    <p:sldId id="442" r:id="rId15"/>
    <p:sldId id="443" r:id="rId16"/>
    <p:sldId id="444" r:id="rId17"/>
    <p:sldId id="445" r:id="rId18"/>
    <p:sldId id="452" r:id="rId19"/>
    <p:sldId id="462" r:id="rId20"/>
    <p:sldId id="461" r:id="rId21"/>
    <p:sldId id="446" r:id="rId22"/>
    <p:sldId id="447" r:id="rId23"/>
    <p:sldId id="459" r:id="rId24"/>
    <p:sldId id="460" r:id="rId25"/>
    <p:sldId id="458" r:id="rId26"/>
    <p:sldId id="450" r:id="rId27"/>
    <p:sldId id="451" r:id="rId28"/>
    <p:sldId id="457" r:id="rId29"/>
    <p:sldId id="463" r:id="rId30"/>
    <p:sldId id="464" r:id="rId31"/>
    <p:sldId id="465" r:id="rId32"/>
    <p:sldId id="466" r:id="rId33"/>
    <p:sldId id="467" r:id="rId34"/>
    <p:sldId id="469" r:id="rId35"/>
    <p:sldId id="470" r:id="rId36"/>
    <p:sldId id="471" r:id="rId37"/>
    <p:sldId id="472" r:id="rId38"/>
    <p:sldId id="473" r:id="rId39"/>
    <p:sldId id="474" r:id="rId40"/>
    <p:sldId id="475" r:id="rId41"/>
    <p:sldId id="476" r:id="rId42"/>
    <p:sldId id="477" r:id="rId43"/>
    <p:sldId id="478" r:id="rId44"/>
    <p:sldId id="479" r:id="rId45"/>
    <p:sldId id="480" r:id="rId46"/>
    <p:sldId id="481" r:id="rId47"/>
    <p:sldId id="482" r:id="rId48"/>
    <p:sldId id="485" r:id="rId49"/>
    <p:sldId id="486" r:id="rId50"/>
    <p:sldId id="487" r:id="rId51"/>
    <p:sldId id="488" r:id="rId52"/>
    <p:sldId id="489" r:id="rId53"/>
    <p:sldId id="490" r:id="rId54"/>
    <p:sldId id="491" r:id="rId55"/>
    <p:sldId id="492" r:id="rId56"/>
    <p:sldId id="390" r:id="rId57"/>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6" autoAdjust="0"/>
  </p:normalViewPr>
  <p:slideViewPr>
    <p:cSldViewPr showGuides="1">
      <p:cViewPr varScale="1">
        <p:scale>
          <a:sx n="67" d="100"/>
          <a:sy n="67" d="100"/>
        </p:scale>
        <p:origin x="756" y="60"/>
      </p:cViewPr>
      <p:guideLst>
        <p:guide orient="horz" pos="2160"/>
        <p:guide pos="3839"/>
      </p:guideLst>
    </p:cSldViewPr>
  </p:slideViewPr>
  <p:notesTextViewPr>
    <p:cViewPr>
      <p:scale>
        <a:sx n="1" d="1"/>
        <a:sy n="1" d="1"/>
      </p:scale>
      <p:origin x="0" y="0"/>
    </p:cViewPr>
  </p:notesTextViewPr>
  <p:notesViewPr>
    <p:cSldViewPr showGuides="1">
      <p:cViewPr varScale="1">
        <p:scale>
          <a:sx n="46" d="100"/>
          <a:sy n="46" d="100"/>
        </p:scale>
        <p:origin x="660"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C91A5D5-FFF8-46DF-9C0E-0D4F23F47441}" type="datetime1">
              <a:rPr lang="es-ES" smtClean="0"/>
              <a:t>26/09/2018</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es-ES"/>
              <a:t>‹Nº›</a:t>
            </a:fld>
            <a:endParaRPr lang="es-ES"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C2F57AFA-577C-4932-92E9-D908A67F120F}" type="datetime1">
              <a:rPr lang="es-ES" noProof="0" smtClean="0"/>
              <a:t>26/09/2018</a:t>
            </a:fld>
            <a:endParaRPr lang="es-ES" noProof="0" dirty="0"/>
          </a:p>
        </p:txBody>
      </p:sp>
      <p:sp>
        <p:nvSpPr>
          <p:cNvPr id="4" name="Marcador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es-ES" noProof="0"/>
              <a:t>‹Nº›</a:t>
            </a:fld>
            <a:endParaRPr lang="es-ES"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endParaRPr lang="es-ES_tradnl" altLang="es-ES" smtClean="0">
              <a:latin typeface="Arial" panose="020B0604020202020204" pitchFamily="34" charset="0"/>
            </a:endParaRPr>
          </a:p>
        </p:txBody>
      </p:sp>
      <p:sp>
        <p:nvSpPr>
          <p:cNvPr id="2" name="Marcador de encabezado 1"/>
          <p:cNvSpPr>
            <a:spLocks noGrp="1"/>
          </p:cNvSpPr>
          <p:nvPr>
            <p:ph type="hdr" sz="quarter"/>
          </p:nvPr>
        </p:nvSpPr>
        <p:spPr/>
        <p:txBody>
          <a:bodyPr/>
          <a:lstStyle/>
          <a:p>
            <a:pPr>
              <a:defRPr/>
            </a:pPr>
            <a:r>
              <a:rPr lang="es-PE"/>
              <a:t>MODULO II - ADMINISTRACION DE CONTRATOS </a:t>
            </a:r>
          </a:p>
        </p:txBody>
      </p:sp>
      <p:sp>
        <p:nvSpPr>
          <p:cNvPr id="3" name="Marcador de pie de página 2"/>
          <p:cNvSpPr>
            <a:spLocks noGrp="1"/>
          </p:cNvSpPr>
          <p:nvPr>
            <p:ph type="ftr" sz="quarter" idx="4"/>
          </p:nvPr>
        </p:nvSpPr>
        <p:spPr/>
        <p:txBody>
          <a:bodyPr/>
          <a:lstStyle/>
          <a:p>
            <a:pPr>
              <a:defRPr/>
            </a:pPr>
            <a:r>
              <a:rPr lang="es-PE"/>
              <a:t>Expositor: Abog. JANIER CABRERA ANNYAIPOMA Ex - Jefe Zonal Huancayo - OSCE</a:t>
            </a:r>
          </a:p>
        </p:txBody>
      </p:sp>
    </p:spTree>
    <p:extLst>
      <p:ext uri="{BB962C8B-B14F-4D97-AF65-F5344CB8AC3E}">
        <p14:creationId xmlns:p14="http://schemas.microsoft.com/office/powerpoint/2010/main" val="870881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a:spcBef>
                <a:spcPct val="0"/>
              </a:spcBef>
            </a:pPr>
            <a:endParaRPr lang="es-ES_tradnl" altLang="es-ES" smtClean="0">
              <a:latin typeface="Arial" panose="020B0604020202020204" pitchFamily="34" charset="0"/>
            </a:endParaRPr>
          </a:p>
        </p:txBody>
      </p:sp>
      <p:sp>
        <p:nvSpPr>
          <p:cNvPr id="8196"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MODULO II - ADMINISTRACION DE CONTRATOS </a:t>
            </a:r>
          </a:p>
        </p:txBody>
      </p:sp>
      <p:sp>
        <p:nvSpPr>
          <p:cNvPr id="8197"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Expositor: Abog. JANIER CABRERA ANNYAIPOMA Ex - Jefe Zonal Huancayo - OSCE</a:t>
            </a:r>
          </a:p>
        </p:txBody>
      </p:sp>
    </p:spTree>
    <p:extLst>
      <p:ext uri="{BB962C8B-B14F-4D97-AF65-F5344CB8AC3E}">
        <p14:creationId xmlns:p14="http://schemas.microsoft.com/office/powerpoint/2010/main" val="3138089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a:spcBef>
                <a:spcPct val="0"/>
              </a:spcBef>
            </a:pPr>
            <a:endParaRPr lang="es-ES_tradnl" altLang="es-ES" smtClean="0">
              <a:latin typeface="Arial" panose="020B0604020202020204" pitchFamily="34" charset="0"/>
            </a:endParaRPr>
          </a:p>
        </p:txBody>
      </p:sp>
      <p:sp>
        <p:nvSpPr>
          <p:cNvPr id="8196"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MODULO II - ADMINISTRACION DE CONTRATOS </a:t>
            </a:r>
          </a:p>
        </p:txBody>
      </p:sp>
      <p:sp>
        <p:nvSpPr>
          <p:cNvPr id="8197"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Expositor: Abog. JANIER CABRERA ANNYAIPOMA Ex - Jefe Zonal Huancayo - OSCE</a:t>
            </a:r>
          </a:p>
        </p:txBody>
      </p:sp>
    </p:spTree>
    <p:extLst>
      <p:ext uri="{BB962C8B-B14F-4D97-AF65-F5344CB8AC3E}">
        <p14:creationId xmlns:p14="http://schemas.microsoft.com/office/powerpoint/2010/main" val="105912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spcBef>
                <a:spcPct val="0"/>
              </a:spcBef>
            </a:pPr>
            <a:endParaRPr lang="es-ES_tradnl" altLang="es-ES" smtClean="0">
              <a:latin typeface="Arial" panose="020B0604020202020204" pitchFamily="34" charset="0"/>
            </a:endParaRPr>
          </a:p>
        </p:txBody>
      </p:sp>
      <p:sp>
        <p:nvSpPr>
          <p:cNvPr id="116740"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MODULO II - ADMINISTRACION DE CONTRATOS </a:t>
            </a:r>
          </a:p>
        </p:txBody>
      </p:sp>
      <p:sp>
        <p:nvSpPr>
          <p:cNvPr id="116741"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Expositor: Abog. JANIER CABRERA ANNYAIPOMA Ex - Jefe Zonal Huancayo - OSCE</a:t>
            </a:r>
          </a:p>
        </p:txBody>
      </p:sp>
    </p:spTree>
    <p:extLst>
      <p:ext uri="{BB962C8B-B14F-4D97-AF65-F5344CB8AC3E}">
        <p14:creationId xmlns:p14="http://schemas.microsoft.com/office/powerpoint/2010/main" val="304075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spcBef>
                <a:spcPct val="0"/>
              </a:spcBef>
            </a:pPr>
            <a:endParaRPr lang="es-ES_tradnl" altLang="es-ES" smtClean="0">
              <a:latin typeface="Arial" panose="020B0604020202020204" pitchFamily="34" charset="0"/>
            </a:endParaRPr>
          </a:p>
        </p:txBody>
      </p:sp>
      <p:sp>
        <p:nvSpPr>
          <p:cNvPr id="116740"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MODULO II - ADMINISTRACION DE CONTRATOS </a:t>
            </a:r>
          </a:p>
        </p:txBody>
      </p:sp>
      <p:sp>
        <p:nvSpPr>
          <p:cNvPr id="116741"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Expositor: Abog. JANIER CABRERA ANNYAIPOMA Ex - Jefe Zonal Huancayo - OSCE</a:t>
            </a:r>
          </a:p>
        </p:txBody>
      </p:sp>
    </p:spTree>
    <p:extLst>
      <p:ext uri="{BB962C8B-B14F-4D97-AF65-F5344CB8AC3E}">
        <p14:creationId xmlns:p14="http://schemas.microsoft.com/office/powerpoint/2010/main" val="268037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spcBef>
                <a:spcPct val="0"/>
              </a:spcBef>
            </a:pPr>
            <a:endParaRPr lang="es-ES_tradnl" altLang="es-ES" smtClean="0">
              <a:latin typeface="Arial" panose="020B0604020202020204" pitchFamily="34" charset="0"/>
            </a:endParaRPr>
          </a:p>
        </p:txBody>
      </p:sp>
      <p:sp>
        <p:nvSpPr>
          <p:cNvPr id="116740"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MODULO II - ADMINISTRACION DE CONTRATOS </a:t>
            </a:r>
          </a:p>
        </p:txBody>
      </p:sp>
      <p:sp>
        <p:nvSpPr>
          <p:cNvPr id="116741"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Expositor: Abog. JANIER CABRERA ANNYAIPOMA Ex - Jefe Zonal Huancayo - OSCE</a:t>
            </a:r>
          </a:p>
        </p:txBody>
      </p:sp>
    </p:spTree>
    <p:extLst>
      <p:ext uri="{BB962C8B-B14F-4D97-AF65-F5344CB8AC3E}">
        <p14:creationId xmlns:p14="http://schemas.microsoft.com/office/powerpoint/2010/main" val="2930509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spcBef>
                <a:spcPct val="0"/>
              </a:spcBef>
            </a:pPr>
            <a:endParaRPr lang="es-ES_tradnl" altLang="es-ES" smtClean="0">
              <a:latin typeface="Arial" panose="020B0604020202020204" pitchFamily="34" charset="0"/>
            </a:endParaRPr>
          </a:p>
        </p:txBody>
      </p:sp>
      <p:sp>
        <p:nvSpPr>
          <p:cNvPr id="116740"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MODULO II - ADMINISTRACION DE CONTRATOS </a:t>
            </a:r>
          </a:p>
        </p:txBody>
      </p:sp>
      <p:sp>
        <p:nvSpPr>
          <p:cNvPr id="116741"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Expositor: Abog. JANIER CABRERA ANNYAIPOMA Ex - Jefe Zonal Huancayo - OSCE</a:t>
            </a:r>
          </a:p>
        </p:txBody>
      </p:sp>
    </p:spTree>
    <p:extLst>
      <p:ext uri="{BB962C8B-B14F-4D97-AF65-F5344CB8AC3E}">
        <p14:creationId xmlns:p14="http://schemas.microsoft.com/office/powerpoint/2010/main" val="3978727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spcBef>
                <a:spcPct val="0"/>
              </a:spcBef>
            </a:pPr>
            <a:endParaRPr lang="es-ES_tradnl" altLang="es-ES" smtClean="0">
              <a:latin typeface="Arial" panose="020B0604020202020204" pitchFamily="34" charset="0"/>
            </a:endParaRPr>
          </a:p>
        </p:txBody>
      </p:sp>
      <p:sp>
        <p:nvSpPr>
          <p:cNvPr id="116740"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MODULO II - ADMINISTRACION DE CONTRATOS </a:t>
            </a:r>
          </a:p>
        </p:txBody>
      </p:sp>
      <p:sp>
        <p:nvSpPr>
          <p:cNvPr id="116741"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Expositor: Abog. JANIER CABRERA ANNYAIPOMA Ex - Jefe Zonal Huancayo - OSCE</a:t>
            </a:r>
          </a:p>
        </p:txBody>
      </p:sp>
    </p:spTree>
    <p:extLst>
      <p:ext uri="{BB962C8B-B14F-4D97-AF65-F5344CB8AC3E}">
        <p14:creationId xmlns:p14="http://schemas.microsoft.com/office/powerpoint/2010/main" val="1510067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spcBef>
                <a:spcPct val="0"/>
              </a:spcBef>
            </a:pPr>
            <a:endParaRPr lang="es-ES_tradnl" altLang="es-ES" smtClean="0">
              <a:latin typeface="Arial" panose="020B0604020202020204" pitchFamily="34" charset="0"/>
            </a:endParaRPr>
          </a:p>
        </p:txBody>
      </p:sp>
      <p:sp>
        <p:nvSpPr>
          <p:cNvPr id="116740"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MODULO II - ADMINISTRACION DE CONTRATOS </a:t>
            </a:r>
          </a:p>
        </p:txBody>
      </p:sp>
      <p:sp>
        <p:nvSpPr>
          <p:cNvPr id="116741"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Expositor: Abog. JANIER CABRERA ANNYAIPOMA Ex - Jefe Zonal Huancayo - OSCE</a:t>
            </a:r>
          </a:p>
        </p:txBody>
      </p:sp>
    </p:spTree>
    <p:extLst>
      <p:ext uri="{BB962C8B-B14F-4D97-AF65-F5344CB8AC3E}">
        <p14:creationId xmlns:p14="http://schemas.microsoft.com/office/powerpoint/2010/main" val="3978648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spcBef>
                <a:spcPct val="0"/>
              </a:spcBef>
            </a:pPr>
            <a:endParaRPr lang="es-ES_tradnl" altLang="es-ES" smtClean="0">
              <a:latin typeface="Arial" panose="020B0604020202020204" pitchFamily="34" charset="0"/>
            </a:endParaRPr>
          </a:p>
        </p:txBody>
      </p:sp>
      <p:sp>
        <p:nvSpPr>
          <p:cNvPr id="116740"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MODULO II - ADMINISTRACION DE CONTRATOS </a:t>
            </a:r>
          </a:p>
        </p:txBody>
      </p:sp>
      <p:sp>
        <p:nvSpPr>
          <p:cNvPr id="116741"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Expositor: Abog. JANIER CABRERA ANNYAIPOMA Ex - Jefe Zonal Huancayo - OSCE</a:t>
            </a:r>
          </a:p>
        </p:txBody>
      </p:sp>
    </p:spTree>
    <p:extLst>
      <p:ext uri="{BB962C8B-B14F-4D97-AF65-F5344CB8AC3E}">
        <p14:creationId xmlns:p14="http://schemas.microsoft.com/office/powerpoint/2010/main" val="2607388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a:spcBef>
                <a:spcPct val="0"/>
              </a:spcBef>
            </a:pPr>
            <a:endParaRPr lang="es-ES_tradnl" altLang="es-ES" smtClean="0">
              <a:latin typeface="Arial" panose="020B0604020202020204" pitchFamily="34" charset="0"/>
            </a:endParaRPr>
          </a:p>
        </p:txBody>
      </p:sp>
      <p:sp>
        <p:nvSpPr>
          <p:cNvPr id="8196"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MODULO II - ADMINISTRACION DE CONTRATOS </a:t>
            </a:r>
          </a:p>
        </p:txBody>
      </p:sp>
      <p:sp>
        <p:nvSpPr>
          <p:cNvPr id="8197"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Expositor: Abog. JANIER CABRERA ANNYAIPOMA Ex - Jefe Zonal Huancayo - OSCE</a:t>
            </a:r>
          </a:p>
        </p:txBody>
      </p:sp>
    </p:spTree>
    <p:extLst>
      <p:ext uri="{BB962C8B-B14F-4D97-AF65-F5344CB8AC3E}">
        <p14:creationId xmlns:p14="http://schemas.microsoft.com/office/powerpoint/2010/main" val="313255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endParaRPr lang="es-ES_tradnl" altLang="es-ES" smtClean="0">
              <a:latin typeface="Arial" panose="020B0604020202020204" pitchFamily="34" charset="0"/>
            </a:endParaRPr>
          </a:p>
        </p:txBody>
      </p:sp>
      <p:sp>
        <p:nvSpPr>
          <p:cNvPr id="2" name="Marcador de encabezado 1"/>
          <p:cNvSpPr>
            <a:spLocks noGrp="1"/>
          </p:cNvSpPr>
          <p:nvPr>
            <p:ph type="hdr" sz="quarter"/>
          </p:nvPr>
        </p:nvSpPr>
        <p:spPr/>
        <p:txBody>
          <a:bodyPr/>
          <a:lstStyle/>
          <a:p>
            <a:pPr>
              <a:defRPr/>
            </a:pPr>
            <a:r>
              <a:rPr lang="es-PE"/>
              <a:t>MODULO II - ADMINISTRACION DE CONTRATOS </a:t>
            </a:r>
          </a:p>
        </p:txBody>
      </p:sp>
      <p:sp>
        <p:nvSpPr>
          <p:cNvPr id="3" name="Marcador de pie de página 2"/>
          <p:cNvSpPr>
            <a:spLocks noGrp="1"/>
          </p:cNvSpPr>
          <p:nvPr>
            <p:ph type="ftr" sz="quarter" idx="4"/>
          </p:nvPr>
        </p:nvSpPr>
        <p:spPr/>
        <p:txBody>
          <a:bodyPr/>
          <a:lstStyle/>
          <a:p>
            <a:pPr>
              <a:defRPr/>
            </a:pPr>
            <a:r>
              <a:rPr lang="es-PE"/>
              <a:t>Expositor: Abog. JANIER CABRERA ANNYAIPOMA Ex - Jefe Zonal Huancayo - OSCE</a:t>
            </a:r>
          </a:p>
        </p:txBody>
      </p:sp>
    </p:spTree>
    <p:extLst>
      <p:ext uri="{BB962C8B-B14F-4D97-AF65-F5344CB8AC3E}">
        <p14:creationId xmlns:p14="http://schemas.microsoft.com/office/powerpoint/2010/main" val="2877288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endParaRPr lang="es-ES_tradnl" altLang="es-ES" smtClean="0">
              <a:latin typeface="Arial" panose="020B0604020202020204" pitchFamily="34" charset="0"/>
            </a:endParaRPr>
          </a:p>
        </p:txBody>
      </p:sp>
      <p:sp>
        <p:nvSpPr>
          <p:cNvPr id="2" name="Marcador de encabezado 1"/>
          <p:cNvSpPr>
            <a:spLocks noGrp="1"/>
          </p:cNvSpPr>
          <p:nvPr>
            <p:ph type="hdr" sz="quarter"/>
          </p:nvPr>
        </p:nvSpPr>
        <p:spPr>
          <a:xfrm>
            <a:off x="0" y="0"/>
            <a:ext cx="2889250" cy="497624"/>
          </a:xfrm>
          <a:prstGeom prst="rect">
            <a:avLst/>
          </a:prstGeom>
        </p:spPr>
        <p:txBody>
          <a:bodyPr/>
          <a:lstStyle/>
          <a:p>
            <a:pPr>
              <a:defRPr/>
            </a:pPr>
            <a:r>
              <a:rPr lang="es-PE"/>
              <a:t>MODULO II - ADMINISTRACION DE CONTRATOS </a:t>
            </a:r>
          </a:p>
        </p:txBody>
      </p:sp>
      <p:sp>
        <p:nvSpPr>
          <p:cNvPr id="3" name="Marcador de pie de página 2"/>
          <p:cNvSpPr>
            <a:spLocks noGrp="1"/>
          </p:cNvSpPr>
          <p:nvPr>
            <p:ph type="ftr" sz="quarter" idx="4"/>
          </p:nvPr>
        </p:nvSpPr>
        <p:spPr>
          <a:xfrm>
            <a:off x="0" y="9429014"/>
            <a:ext cx="2889250" cy="497624"/>
          </a:xfrm>
          <a:prstGeom prst="rect">
            <a:avLst/>
          </a:prstGeom>
        </p:spPr>
        <p:txBody>
          <a:bodyPr/>
          <a:lstStyle/>
          <a:p>
            <a:pPr>
              <a:defRPr/>
            </a:pPr>
            <a:r>
              <a:rPr lang="es-PE"/>
              <a:t>Expositor: Abog. JANIER CABRERA ANNYAIPOMA Ex - Jefe Zonal Huancayo - OSCE</a:t>
            </a:r>
          </a:p>
        </p:txBody>
      </p:sp>
    </p:spTree>
    <p:extLst>
      <p:ext uri="{BB962C8B-B14F-4D97-AF65-F5344CB8AC3E}">
        <p14:creationId xmlns:p14="http://schemas.microsoft.com/office/powerpoint/2010/main" val="1124932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endParaRPr lang="es-ES_tradnl" altLang="es-ES" smtClean="0">
              <a:latin typeface="Arial" panose="020B0604020202020204" pitchFamily="34" charset="0"/>
            </a:endParaRPr>
          </a:p>
        </p:txBody>
      </p:sp>
      <p:sp>
        <p:nvSpPr>
          <p:cNvPr id="2" name="Marcador de encabezado 1"/>
          <p:cNvSpPr>
            <a:spLocks noGrp="1"/>
          </p:cNvSpPr>
          <p:nvPr>
            <p:ph type="hdr" sz="quarter"/>
          </p:nvPr>
        </p:nvSpPr>
        <p:spPr>
          <a:xfrm>
            <a:off x="0" y="0"/>
            <a:ext cx="2889250" cy="497624"/>
          </a:xfrm>
          <a:prstGeom prst="rect">
            <a:avLst/>
          </a:prstGeom>
        </p:spPr>
        <p:txBody>
          <a:bodyPr/>
          <a:lstStyle/>
          <a:p>
            <a:pPr>
              <a:defRPr/>
            </a:pPr>
            <a:r>
              <a:rPr lang="es-PE"/>
              <a:t>MODULO II - ADMINISTRACION DE CONTRATOS </a:t>
            </a:r>
          </a:p>
        </p:txBody>
      </p:sp>
      <p:sp>
        <p:nvSpPr>
          <p:cNvPr id="3" name="Marcador de pie de página 2"/>
          <p:cNvSpPr>
            <a:spLocks noGrp="1"/>
          </p:cNvSpPr>
          <p:nvPr>
            <p:ph type="ftr" sz="quarter" idx="4"/>
          </p:nvPr>
        </p:nvSpPr>
        <p:spPr>
          <a:xfrm>
            <a:off x="0" y="9429014"/>
            <a:ext cx="2889250" cy="497624"/>
          </a:xfrm>
          <a:prstGeom prst="rect">
            <a:avLst/>
          </a:prstGeom>
        </p:spPr>
        <p:txBody>
          <a:bodyPr/>
          <a:lstStyle/>
          <a:p>
            <a:pPr>
              <a:defRPr/>
            </a:pPr>
            <a:r>
              <a:rPr lang="es-PE"/>
              <a:t>Expositor: Abog. JANIER CABRERA ANNYAIPOMA Ex - Jefe Zonal Huancayo - OSCE</a:t>
            </a:r>
          </a:p>
        </p:txBody>
      </p:sp>
    </p:spTree>
    <p:extLst>
      <p:ext uri="{BB962C8B-B14F-4D97-AF65-F5344CB8AC3E}">
        <p14:creationId xmlns:p14="http://schemas.microsoft.com/office/powerpoint/2010/main" val="3859285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73731"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endParaRPr lang="es-ES_tradnl" altLang="es-ES" smtClean="0">
              <a:latin typeface="Arial" panose="020B0604020202020204" pitchFamily="34" charset="0"/>
            </a:endParaRPr>
          </a:p>
        </p:txBody>
      </p:sp>
      <p:sp>
        <p:nvSpPr>
          <p:cNvPr id="2" name="Marcador de encabezado 1"/>
          <p:cNvSpPr>
            <a:spLocks noGrp="1"/>
          </p:cNvSpPr>
          <p:nvPr>
            <p:ph type="hdr" sz="quarter"/>
          </p:nvPr>
        </p:nvSpPr>
        <p:spPr>
          <a:xfrm>
            <a:off x="0" y="0"/>
            <a:ext cx="2889250" cy="497624"/>
          </a:xfrm>
          <a:prstGeom prst="rect">
            <a:avLst/>
          </a:prstGeom>
        </p:spPr>
        <p:txBody>
          <a:bodyPr/>
          <a:lstStyle/>
          <a:p>
            <a:pPr>
              <a:defRPr/>
            </a:pPr>
            <a:r>
              <a:rPr lang="es-PE"/>
              <a:t>MODULO II - ADMINISTRACION DE CONTRATOS </a:t>
            </a:r>
          </a:p>
        </p:txBody>
      </p:sp>
      <p:sp>
        <p:nvSpPr>
          <p:cNvPr id="3" name="Marcador de pie de página 2"/>
          <p:cNvSpPr>
            <a:spLocks noGrp="1"/>
          </p:cNvSpPr>
          <p:nvPr>
            <p:ph type="ftr" sz="quarter" idx="4"/>
          </p:nvPr>
        </p:nvSpPr>
        <p:spPr>
          <a:xfrm>
            <a:off x="0" y="9429014"/>
            <a:ext cx="2889250" cy="497624"/>
          </a:xfrm>
          <a:prstGeom prst="rect">
            <a:avLst/>
          </a:prstGeom>
        </p:spPr>
        <p:txBody>
          <a:bodyPr/>
          <a:lstStyle/>
          <a:p>
            <a:pPr>
              <a:defRPr/>
            </a:pPr>
            <a:r>
              <a:rPr lang="es-PE"/>
              <a:t>Expositor: Abog. JANIER CABRERA ANNYAIPOMA Ex - Jefe Zonal Huancayo - OSCE</a:t>
            </a:r>
          </a:p>
        </p:txBody>
      </p:sp>
    </p:spTree>
    <p:extLst>
      <p:ext uri="{BB962C8B-B14F-4D97-AF65-F5344CB8AC3E}">
        <p14:creationId xmlns:p14="http://schemas.microsoft.com/office/powerpoint/2010/main" val="2289120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endParaRPr lang="es-ES_tradnl" altLang="es-ES" smtClean="0">
              <a:latin typeface="Arial" panose="020B0604020202020204" pitchFamily="34" charset="0"/>
            </a:endParaRPr>
          </a:p>
        </p:txBody>
      </p:sp>
      <p:sp>
        <p:nvSpPr>
          <p:cNvPr id="2" name="Marcador de encabezado 1"/>
          <p:cNvSpPr>
            <a:spLocks noGrp="1"/>
          </p:cNvSpPr>
          <p:nvPr>
            <p:ph type="hdr" sz="quarter"/>
          </p:nvPr>
        </p:nvSpPr>
        <p:spPr>
          <a:xfrm>
            <a:off x="0" y="0"/>
            <a:ext cx="2889250" cy="497624"/>
          </a:xfrm>
          <a:prstGeom prst="rect">
            <a:avLst/>
          </a:prstGeom>
        </p:spPr>
        <p:txBody>
          <a:bodyPr/>
          <a:lstStyle/>
          <a:p>
            <a:pPr>
              <a:defRPr/>
            </a:pPr>
            <a:r>
              <a:rPr lang="es-PE"/>
              <a:t>MODULO II - ADMINISTRACION DE CONTRATOS </a:t>
            </a:r>
          </a:p>
        </p:txBody>
      </p:sp>
      <p:sp>
        <p:nvSpPr>
          <p:cNvPr id="3" name="Marcador de pie de página 2"/>
          <p:cNvSpPr>
            <a:spLocks noGrp="1"/>
          </p:cNvSpPr>
          <p:nvPr>
            <p:ph type="ftr" sz="quarter" idx="4"/>
          </p:nvPr>
        </p:nvSpPr>
        <p:spPr>
          <a:xfrm>
            <a:off x="0" y="9429014"/>
            <a:ext cx="2889250" cy="497624"/>
          </a:xfrm>
          <a:prstGeom prst="rect">
            <a:avLst/>
          </a:prstGeom>
        </p:spPr>
        <p:txBody>
          <a:bodyPr/>
          <a:lstStyle/>
          <a:p>
            <a:pPr>
              <a:defRPr/>
            </a:pPr>
            <a:r>
              <a:rPr lang="es-PE"/>
              <a:t>Expositor: Abog. JANIER CABRERA ANNYAIPOMA Ex - Jefe Zonal Huancayo - OSCE</a:t>
            </a:r>
          </a:p>
        </p:txBody>
      </p:sp>
    </p:spTree>
    <p:extLst>
      <p:ext uri="{BB962C8B-B14F-4D97-AF65-F5344CB8AC3E}">
        <p14:creationId xmlns:p14="http://schemas.microsoft.com/office/powerpoint/2010/main" val="1557663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endParaRPr lang="es-ES_tradnl" altLang="es-ES" smtClean="0">
              <a:latin typeface="Arial" panose="020B0604020202020204" pitchFamily="34" charset="0"/>
            </a:endParaRPr>
          </a:p>
        </p:txBody>
      </p:sp>
      <p:sp>
        <p:nvSpPr>
          <p:cNvPr id="2" name="Marcador de encabezado 1"/>
          <p:cNvSpPr>
            <a:spLocks noGrp="1"/>
          </p:cNvSpPr>
          <p:nvPr>
            <p:ph type="hdr" sz="quarter"/>
          </p:nvPr>
        </p:nvSpPr>
        <p:spPr>
          <a:xfrm>
            <a:off x="0" y="0"/>
            <a:ext cx="2889250" cy="497624"/>
          </a:xfrm>
          <a:prstGeom prst="rect">
            <a:avLst/>
          </a:prstGeom>
        </p:spPr>
        <p:txBody>
          <a:bodyPr/>
          <a:lstStyle/>
          <a:p>
            <a:pPr>
              <a:defRPr/>
            </a:pPr>
            <a:r>
              <a:rPr lang="es-PE"/>
              <a:t>MODULO II - ADMINISTRACION DE CONTRATOS </a:t>
            </a:r>
          </a:p>
        </p:txBody>
      </p:sp>
      <p:sp>
        <p:nvSpPr>
          <p:cNvPr id="3" name="Marcador de pie de página 2"/>
          <p:cNvSpPr>
            <a:spLocks noGrp="1"/>
          </p:cNvSpPr>
          <p:nvPr>
            <p:ph type="ftr" sz="quarter" idx="4"/>
          </p:nvPr>
        </p:nvSpPr>
        <p:spPr>
          <a:xfrm>
            <a:off x="0" y="9429014"/>
            <a:ext cx="2889250" cy="497624"/>
          </a:xfrm>
          <a:prstGeom prst="rect">
            <a:avLst/>
          </a:prstGeom>
        </p:spPr>
        <p:txBody>
          <a:bodyPr/>
          <a:lstStyle/>
          <a:p>
            <a:pPr>
              <a:defRPr/>
            </a:pPr>
            <a:r>
              <a:rPr lang="es-PE"/>
              <a:t>Expositor: Abog. JANIER CABRERA ANNYAIPOMA Ex - Jefe Zonal Huancayo - OSCE</a:t>
            </a:r>
          </a:p>
        </p:txBody>
      </p:sp>
    </p:spTree>
    <p:extLst>
      <p:ext uri="{BB962C8B-B14F-4D97-AF65-F5344CB8AC3E}">
        <p14:creationId xmlns:p14="http://schemas.microsoft.com/office/powerpoint/2010/main" val="1037070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endParaRPr lang="es-ES_tradnl" altLang="es-ES" smtClean="0">
              <a:latin typeface="Arial" panose="020B0604020202020204" pitchFamily="34" charset="0"/>
            </a:endParaRPr>
          </a:p>
        </p:txBody>
      </p:sp>
      <p:sp>
        <p:nvSpPr>
          <p:cNvPr id="2" name="Marcador de encabezado 1"/>
          <p:cNvSpPr>
            <a:spLocks noGrp="1"/>
          </p:cNvSpPr>
          <p:nvPr>
            <p:ph type="hdr" sz="quarter"/>
          </p:nvPr>
        </p:nvSpPr>
        <p:spPr>
          <a:xfrm>
            <a:off x="0" y="0"/>
            <a:ext cx="2889250" cy="497624"/>
          </a:xfrm>
          <a:prstGeom prst="rect">
            <a:avLst/>
          </a:prstGeom>
        </p:spPr>
        <p:txBody>
          <a:bodyPr/>
          <a:lstStyle/>
          <a:p>
            <a:pPr>
              <a:defRPr/>
            </a:pPr>
            <a:r>
              <a:rPr lang="es-PE"/>
              <a:t>MODULO II - ADMINISTRACION DE CONTRATOS </a:t>
            </a:r>
          </a:p>
        </p:txBody>
      </p:sp>
      <p:sp>
        <p:nvSpPr>
          <p:cNvPr id="3" name="Marcador de pie de página 2"/>
          <p:cNvSpPr>
            <a:spLocks noGrp="1"/>
          </p:cNvSpPr>
          <p:nvPr>
            <p:ph type="ftr" sz="quarter" idx="4"/>
          </p:nvPr>
        </p:nvSpPr>
        <p:spPr>
          <a:xfrm>
            <a:off x="0" y="9429014"/>
            <a:ext cx="2889250" cy="497624"/>
          </a:xfrm>
          <a:prstGeom prst="rect">
            <a:avLst/>
          </a:prstGeom>
        </p:spPr>
        <p:txBody>
          <a:bodyPr/>
          <a:lstStyle/>
          <a:p>
            <a:pPr>
              <a:defRPr/>
            </a:pPr>
            <a:r>
              <a:rPr lang="es-PE"/>
              <a:t>Expositor: Abog. JANIER CABRERA ANNYAIPOMA Ex - Jefe Zonal Huancayo - OSCE</a:t>
            </a:r>
          </a:p>
        </p:txBody>
      </p:sp>
    </p:spTree>
    <p:extLst>
      <p:ext uri="{BB962C8B-B14F-4D97-AF65-F5344CB8AC3E}">
        <p14:creationId xmlns:p14="http://schemas.microsoft.com/office/powerpoint/2010/main" val="135662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endParaRPr lang="es-ES_tradnl" altLang="es-ES" smtClean="0">
              <a:latin typeface="Arial" panose="020B0604020202020204" pitchFamily="34" charset="0"/>
            </a:endParaRPr>
          </a:p>
        </p:txBody>
      </p:sp>
      <p:sp>
        <p:nvSpPr>
          <p:cNvPr id="2" name="Marcador de encabezado 1"/>
          <p:cNvSpPr>
            <a:spLocks noGrp="1"/>
          </p:cNvSpPr>
          <p:nvPr>
            <p:ph type="hdr" sz="quarter"/>
          </p:nvPr>
        </p:nvSpPr>
        <p:spPr>
          <a:xfrm>
            <a:off x="0" y="0"/>
            <a:ext cx="2889250" cy="497624"/>
          </a:xfrm>
          <a:prstGeom prst="rect">
            <a:avLst/>
          </a:prstGeom>
        </p:spPr>
        <p:txBody>
          <a:bodyPr/>
          <a:lstStyle/>
          <a:p>
            <a:pPr>
              <a:defRPr/>
            </a:pPr>
            <a:r>
              <a:rPr lang="es-PE"/>
              <a:t>MODULO II - ADMINISTRACION DE CONTRATOS </a:t>
            </a:r>
          </a:p>
        </p:txBody>
      </p:sp>
      <p:sp>
        <p:nvSpPr>
          <p:cNvPr id="3" name="Marcador de pie de página 2"/>
          <p:cNvSpPr>
            <a:spLocks noGrp="1"/>
          </p:cNvSpPr>
          <p:nvPr>
            <p:ph type="ftr" sz="quarter" idx="4"/>
          </p:nvPr>
        </p:nvSpPr>
        <p:spPr>
          <a:xfrm>
            <a:off x="0" y="9429014"/>
            <a:ext cx="2889250" cy="497624"/>
          </a:xfrm>
          <a:prstGeom prst="rect">
            <a:avLst/>
          </a:prstGeom>
        </p:spPr>
        <p:txBody>
          <a:bodyPr/>
          <a:lstStyle/>
          <a:p>
            <a:pPr>
              <a:defRPr/>
            </a:pPr>
            <a:r>
              <a:rPr lang="es-PE"/>
              <a:t>Expositor: Abog. JANIER CABRERA ANNYAIPOMA Ex - Jefe Zonal Huancayo - OSCE</a:t>
            </a:r>
          </a:p>
        </p:txBody>
      </p:sp>
    </p:spTree>
    <p:extLst>
      <p:ext uri="{BB962C8B-B14F-4D97-AF65-F5344CB8AC3E}">
        <p14:creationId xmlns:p14="http://schemas.microsoft.com/office/powerpoint/2010/main" val="2456510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endParaRPr lang="es-ES_tradnl" altLang="es-ES" smtClean="0">
              <a:latin typeface="Arial" panose="020B0604020202020204" pitchFamily="34" charset="0"/>
            </a:endParaRPr>
          </a:p>
        </p:txBody>
      </p:sp>
      <p:sp>
        <p:nvSpPr>
          <p:cNvPr id="2" name="Marcador de encabezado 1"/>
          <p:cNvSpPr>
            <a:spLocks noGrp="1"/>
          </p:cNvSpPr>
          <p:nvPr>
            <p:ph type="hdr" sz="quarter"/>
          </p:nvPr>
        </p:nvSpPr>
        <p:spPr>
          <a:xfrm>
            <a:off x="0" y="0"/>
            <a:ext cx="2889250" cy="497624"/>
          </a:xfrm>
          <a:prstGeom prst="rect">
            <a:avLst/>
          </a:prstGeom>
        </p:spPr>
        <p:txBody>
          <a:bodyPr/>
          <a:lstStyle/>
          <a:p>
            <a:pPr>
              <a:defRPr/>
            </a:pPr>
            <a:r>
              <a:rPr lang="es-PE"/>
              <a:t>MODULO II - ADMINISTRACION DE CONTRATOS </a:t>
            </a:r>
          </a:p>
        </p:txBody>
      </p:sp>
      <p:sp>
        <p:nvSpPr>
          <p:cNvPr id="3" name="Marcador de pie de página 2"/>
          <p:cNvSpPr>
            <a:spLocks noGrp="1"/>
          </p:cNvSpPr>
          <p:nvPr>
            <p:ph type="ftr" sz="quarter" idx="4"/>
          </p:nvPr>
        </p:nvSpPr>
        <p:spPr>
          <a:xfrm>
            <a:off x="0" y="9429014"/>
            <a:ext cx="2889250" cy="497624"/>
          </a:xfrm>
          <a:prstGeom prst="rect">
            <a:avLst/>
          </a:prstGeom>
        </p:spPr>
        <p:txBody>
          <a:bodyPr/>
          <a:lstStyle/>
          <a:p>
            <a:pPr>
              <a:defRPr/>
            </a:pPr>
            <a:r>
              <a:rPr lang="es-PE"/>
              <a:t>Expositor: Abog. JANIER CABRERA ANNYAIPOMA Ex - Jefe Zonal Huancayo - OSCE</a:t>
            </a:r>
          </a:p>
        </p:txBody>
      </p:sp>
    </p:spTree>
    <p:extLst>
      <p:ext uri="{BB962C8B-B14F-4D97-AF65-F5344CB8AC3E}">
        <p14:creationId xmlns:p14="http://schemas.microsoft.com/office/powerpoint/2010/main" val="1710346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36195"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endParaRPr lang="es-ES_tradnl" altLang="es-ES" smtClean="0">
              <a:latin typeface="Arial" panose="020B0604020202020204" pitchFamily="34" charset="0"/>
            </a:endParaRPr>
          </a:p>
        </p:txBody>
      </p:sp>
      <p:sp>
        <p:nvSpPr>
          <p:cNvPr id="2" name="Marcador de encabezado 1"/>
          <p:cNvSpPr>
            <a:spLocks noGrp="1"/>
          </p:cNvSpPr>
          <p:nvPr>
            <p:ph type="hdr" sz="quarter"/>
          </p:nvPr>
        </p:nvSpPr>
        <p:spPr>
          <a:xfrm>
            <a:off x="0" y="0"/>
            <a:ext cx="2889250" cy="497624"/>
          </a:xfrm>
          <a:prstGeom prst="rect">
            <a:avLst/>
          </a:prstGeom>
        </p:spPr>
        <p:txBody>
          <a:bodyPr/>
          <a:lstStyle/>
          <a:p>
            <a:pPr>
              <a:defRPr/>
            </a:pPr>
            <a:r>
              <a:rPr lang="es-PE"/>
              <a:t>MODULO II - ADMINISTRACION DE CONTRATOS </a:t>
            </a:r>
          </a:p>
        </p:txBody>
      </p:sp>
      <p:sp>
        <p:nvSpPr>
          <p:cNvPr id="3" name="Marcador de pie de página 2"/>
          <p:cNvSpPr>
            <a:spLocks noGrp="1"/>
          </p:cNvSpPr>
          <p:nvPr>
            <p:ph type="ftr" sz="quarter" idx="4"/>
          </p:nvPr>
        </p:nvSpPr>
        <p:spPr>
          <a:xfrm>
            <a:off x="0" y="9429014"/>
            <a:ext cx="2889250" cy="497624"/>
          </a:xfrm>
          <a:prstGeom prst="rect">
            <a:avLst/>
          </a:prstGeom>
        </p:spPr>
        <p:txBody>
          <a:bodyPr/>
          <a:lstStyle/>
          <a:p>
            <a:pPr>
              <a:defRPr/>
            </a:pPr>
            <a:r>
              <a:rPr lang="es-PE"/>
              <a:t>Expositor: Abog. JANIER CABRERA ANNYAIPOMA Ex - Jefe Zonal Huancayo - OSCE</a:t>
            </a:r>
          </a:p>
        </p:txBody>
      </p:sp>
    </p:spTree>
    <p:extLst>
      <p:ext uri="{BB962C8B-B14F-4D97-AF65-F5344CB8AC3E}">
        <p14:creationId xmlns:p14="http://schemas.microsoft.com/office/powerpoint/2010/main" val="1675098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endParaRPr lang="es-ES_tradnl" altLang="es-ES" smtClean="0">
              <a:latin typeface="Arial" panose="020B0604020202020204" pitchFamily="34" charset="0"/>
            </a:endParaRPr>
          </a:p>
        </p:txBody>
      </p:sp>
      <p:sp>
        <p:nvSpPr>
          <p:cNvPr id="2" name="Marcador de encabezado 1"/>
          <p:cNvSpPr>
            <a:spLocks noGrp="1"/>
          </p:cNvSpPr>
          <p:nvPr>
            <p:ph type="hdr" sz="quarter"/>
          </p:nvPr>
        </p:nvSpPr>
        <p:spPr>
          <a:xfrm>
            <a:off x="0" y="0"/>
            <a:ext cx="2889250" cy="497624"/>
          </a:xfrm>
          <a:prstGeom prst="rect">
            <a:avLst/>
          </a:prstGeom>
        </p:spPr>
        <p:txBody>
          <a:bodyPr/>
          <a:lstStyle/>
          <a:p>
            <a:pPr>
              <a:defRPr/>
            </a:pPr>
            <a:r>
              <a:rPr lang="es-PE"/>
              <a:t>MODULO II - ADMINISTRACION DE CONTRATOS </a:t>
            </a:r>
          </a:p>
        </p:txBody>
      </p:sp>
      <p:sp>
        <p:nvSpPr>
          <p:cNvPr id="3" name="Marcador de pie de página 2"/>
          <p:cNvSpPr>
            <a:spLocks noGrp="1"/>
          </p:cNvSpPr>
          <p:nvPr>
            <p:ph type="ftr" sz="quarter" idx="4"/>
          </p:nvPr>
        </p:nvSpPr>
        <p:spPr>
          <a:xfrm>
            <a:off x="0" y="9429014"/>
            <a:ext cx="2889250" cy="497624"/>
          </a:xfrm>
          <a:prstGeom prst="rect">
            <a:avLst/>
          </a:prstGeom>
        </p:spPr>
        <p:txBody>
          <a:bodyPr/>
          <a:lstStyle/>
          <a:p>
            <a:pPr>
              <a:defRPr/>
            </a:pPr>
            <a:r>
              <a:rPr lang="es-PE"/>
              <a:t>Expositor: Abog. JANIER CABRERA ANNYAIPOMA Ex - Jefe Zonal Huancayo - OSCE</a:t>
            </a:r>
          </a:p>
        </p:txBody>
      </p:sp>
    </p:spTree>
    <p:extLst>
      <p:ext uri="{BB962C8B-B14F-4D97-AF65-F5344CB8AC3E}">
        <p14:creationId xmlns:p14="http://schemas.microsoft.com/office/powerpoint/2010/main" val="201069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a:spcBef>
                <a:spcPct val="0"/>
              </a:spcBef>
            </a:pPr>
            <a:endParaRPr lang="es-ES_tradnl" altLang="es-ES" smtClean="0">
              <a:latin typeface="Arial" panose="020B0604020202020204" pitchFamily="34" charset="0"/>
            </a:endParaRPr>
          </a:p>
        </p:txBody>
      </p:sp>
      <p:sp>
        <p:nvSpPr>
          <p:cNvPr id="8196"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MODULO II - ADMINISTRACION DE CONTRATOS </a:t>
            </a:r>
          </a:p>
        </p:txBody>
      </p:sp>
      <p:sp>
        <p:nvSpPr>
          <p:cNvPr id="8197"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Expositor: Abog. JANIER CABRERA ANNYAIPOMA Ex - Jefe Zonal Huancayo - OSCE</a:t>
            </a:r>
          </a:p>
        </p:txBody>
      </p:sp>
    </p:spTree>
    <p:extLst>
      <p:ext uri="{BB962C8B-B14F-4D97-AF65-F5344CB8AC3E}">
        <p14:creationId xmlns:p14="http://schemas.microsoft.com/office/powerpoint/2010/main" val="4145544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endParaRPr lang="es-ES_tradnl" altLang="es-ES" smtClean="0">
              <a:latin typeface="Arial" panose="020B0604020202020204" pitchFamily="34" charset="0"/>
            </a:endParaRPr>
          </a:p>
        </p:txBody>
      </p:sp>
      <p:sp>
        <p:nvSpPr>
          <p:cNvPr id="2" name="Marcador de encabezado 1"/>
          <p:cNvSpPr>
            <a:spLocks noGrp="1"/>
          </p:cNvSpPr>
          <p:nvPr>
            <p:ph type="hdr" sz="quarter"/>
          </p:nvPr>
        </p:nvSpPr>
        <p:spPr>
          <a:xfrm>
            <a:off x="0" y="0"/>
            <a:ext cx="2889250" cy="497624"/>
          </a:xfrm>
          <a:prstGeom prst="rect">
            <a:avLst/>
          </a:prstGeom>
        </p:spPr>
        <p:txBody>
          <a:bodyPr/>
          <a:lstStyle/>
          <a:p>
            <a:pPr>
              <a:defRPr/>
            </a:pPr>
            <a:r>
              <a:rPr lang="es-PE"/>
              <a:t>MODULO II - ADMINISTRACION DE CONTRATOS </a:t>
            </a:r>
          </a:p>
        </p:txBody>
      </p:sp>
      <p:sp>
        <p:nvSpPr>
          <p:cNvPr id="3" name="Marcador de pie de página 2"/>
          <p:cNvSpPr>
            <a:spLocks noGrp="1"/>
          </p:cNvSpPr>
          <p:nvPr>
            <p:ph type="ftr" sz="quarter" idx="4"/>
          </p:nvPr>
        </p:nvSpPr>
        <p:spPr>
          <a:xfrm>
            <a:off x="0" y="9429014"/>
            <a:ext cx="2889250" cy="497624"/>
          </a:xfrm>
          <a:prstGeom prst="rect">
            <a:avLst/>
          </a:prstGeom>
        </p:spPr>
        <p:txBody>
          <a:bodyPr/>
          <a:lstStyle/>
          <a:p>
            <a:pPr>
              <a:defRPr/>
            </a:pPr>
            <a:r>
              <a:rPr lang="es-PE"/>
              <a:t>Expositor: Abog. JANIER CABRERA ANNYAIPOMA Ex - Jefe Zonal Huancayo - OSCE</a:t>
            </a:r>
          </a:p>
        </p:txBody>
      </p:sp>
    </p:spTree>
    <p:extLst>
      <p:ext uri="{BB962C8B-B14F-4D97-AF65-F5344CB8AC3E}">
        <p14:creationId xmlns:p14="http://schemas.microsoft.com/office/powerpoint/2010/main" val="2835216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8341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a:spcBef>
                <a:spcPct val="0"/>
              </a:spcBef>
            </a:pPr>
            <a:endParaRPr lang="es-ES_tradnl" altLang="es-ES" smtClean="0">
              <a:latin typeface="Arial" panose="020B0604020202020204" pitchFamily="34" charset="0"/>
            </a:endParaRPr>
          </a:p>
        </p:txBody>
      </p:sp>
      <p:sp>
        <p:nvSpPr>
          <p:cNvPr id="8196"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MODULO II - ADMINISTRACION DE CONTRATOS </a:t>
            </a:r>
          </a:p>
        </p:txBody>
      </p:sp>
      <p:sp>
        <p:nvSpPr>
          <p:cNvPr id="8197"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Expositor: Abog. JANIER CABRERA ANNYAIPOMA Ex - Jefe Zonal Huancayo - OSCE</a:t>
            </a:r>
          </a:p>
        </p:txBody>
      </p:sp>
    </p:spTree>
    <p:extLst>
      <p:ext uri="{BB962C8B-B14F-4D97-AF65-F5344CB8AC3E}">
        <p14:creationId xmlns:p14="http://schemas.microsoft.com/office/powerpoint/2010/main" val="93782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16387"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a:spcBef>
                <a:spcPct val="0"/>
              </a:spcBef>
            </a:pPr>
            <a:endParaRPr lang="es-ES_tradnl" altLang="es-ES" smtClean="0">
              <a:latin typeface="Arial" panose="020B0604020202020204" pitchFamily="34" charset="0"/>
            </a:endParaRPr>
          </a:p>
        </p:txBody>
      </p:sp>
      <p:sp>
        <p:nvSpPr>
          <p:cNvPr id="16388"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MODULO II - ADMINISTRACION DE CONTRATOS </a:t>
            </a:r>
          </a:p>
        </p:txBody>
      </p:sp>
      <p:sp>
        <p:nvSpPr>
          <p:cNvPr id="16389"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Expositor: Abog. JANIER CABRERA ANNYAIPOMA Ex - Jefe Zonal Huancayo - OSCE</a:t>
            </a:r>
          </a:p>
        </p:txBody>
      </p:sp>
    </p:spTree>
    <p:extLst>
      <p:ext uri="{BB962C8B-B14F-4D97-AF65-F5344CB8AC3E}">
        <p14:creationId xmlns:p14="http://schemas.microsoft.com/office/powerpoint/2010/main" val="54729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eaLnBrk="1" hangingPunct="1">
              <a:spcBef>
                <a:spcPct val="0"/>
              </a:spcBef>
            </a:pPr>
            <a:endParaRPr lang="es-ES_tradnl" altLang="es-ES" smtClean="0">
              <a:latin typeface="Arial" panose="020B0604020202020204" pitchFamily="34" charset="0"/>
            </a:endParaRPr>
          </a:p>
        </p:txBody>
      </p:sp>
      <p:sp>
        <p:nvSpPr>
          <p:cNvPr id="79876"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MODULO II - ADMINISTRACION DE CONTRATOS </a:t>
            </a:r>
          </a:p>
        </p:txBody>
      </p:sp>
      <p:sp>
        <p:nvSpPr>
          <p:cNvPr id="79877"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smtClean="0"/>
              <a:t>Expositor: Abog. JANIER CABRERA ANNYAIPOMA Ex - Jefe Zonal Huancayo - OSCE</a:t>
            </a:r>
          </a:p>
        </p:txBody>
      </p:sp>
    </p:spTree>
    <p:extLst>
      <p:ext uri="{BB962C8B-B14F-4D97-AF65-F5344CB8AC3E}">
        <p14:creationId xmlns:p14="http://schemas.microsoft.com/office/powerpoint/2010/main" val="246080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a:spcBef>
                <a:spcPct val="0"/>
              </a:spcBef>
            </a:pPr>
            <a:endParaRPr lang="es-ES_tradnl" altLang="es-ES" smtClean="0">
              <a:latin typeface="Arial" panose="020B0604020202020204" pitchFamily="34" charset="0"/>
            </a:endParaRPr>
          </a:p>
        </p:txBody>
      </p:sp>
      <p:sp>
        <p:nvSpPr>
          <p:cNvPr id="8196"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MODULO II - ADMINISTRACION DE CONTRATOS </a:t>
            </a:r>
          </a:p>
        </p:txBody>
      </p:sp>
      <p:sp>
        <p:nvSpPr>
          <p:cNvPr id="8197"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Expositor: Abog. JANIER CABRERA ANNYAIPOMA Ex - Jefe Zonal Huancayo - OSCE</a:t>
            </a:r>
          </a:p>
        </p:txBody>
      </p:sp>
    </p:spTree>
    <p:extLst>
      <p:ext uri="{BB962C8B-B14F-4D97-AF65-F5344CB8AC3E}">
        <p14:creationId xmlns:p14="http://schemas.microsoft.com/office/powerpoint/2010/main" val="269936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a:spcBef>
                <a:spcPct val="0"/>
              </a:spcBef>
            </a:pPr>
            <a:endParaRPr lang="es-ES_tradnl" altLang="es-ES" smtClean="0">
              <a:latin typeface="Arial" panose="020B0604020202020204" pitchFamily="34" charset="0"/>
            </a:endParaRPr>
          </a:p>
        </p:txBody>
      </p:sp>
      <p:sp>
        <p:nvSpPr>
          <p:cNvPr id="8196"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MODULO II - ADMINISTRACION DE CONTRATOS </a:t>
            </a:r>
          </a:p>
        </p:txBody>
      </p:sp>
      <p:sp>
        <p:nvSpPr>
          <p:cNvPr id="8197"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Expositor: Abog. JANIER CABRERA ANNYAIPOMA Ex - Jefe Zonal Huancayo - OSCE</a:t>
            </a:r>
          </a:p>
        </p:txBody>
      </p:sp>
    </p:spTree>
    <p:extLst>
      <p:ext uri="{BB962C8B-B14F-4D97-AF65-F5344CB8AC3E}">
        <p14:creationId xmlns:p14="http://schemas.microsoft.com/office/powerpoint/2010/main" val="425725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xfrm>
            <a:off x="-119063" y="849313"/>
            <a:ext cx="6608763" cy="3717925"/>
          </a:xfr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1031875" y="4722813"/>
            <a:ext cx="4606925" cy="18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a:spcBef>
                <a:spcPct val="0"/>
              </a:spcBef>
            </a:pPr>
            <a:endParaRPr lang="es-ES_tradnl" altLang="es-ES" smtClean="0">
              <a:latin typeface="Arial" panose="020B0604020202020204" pitchFamily="34" charset="0"/>
            </a:endParaRPr>
          </a:p>
        </p:txBody>
      </p:sp>
      <p:sp>
        <p:nvSpPr>
          <p:cNvPr id="8196" name="Marcador de encabezado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MODULO II - ADMINISTRACION DE CONTRATOS </a:t>
            </a:r>
          </a:p>
        </p:txBody>
      </p:sp>
      <p:sp>
        <p:nvSpPr>
          <p:cNvPr id="8197" name="Marcador de pie de página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a:t>Expositor: Abog. JANIER CABRERA ANNYAIPOMA Ex - Jefe Zonal Huancayo - OSCE</a:t>
            </a:r>
          </a:p>
        </p:txBody>
      </p:sp>
    </p:spTree>
    <p:extLst>
      <p:ext uri="{BB962C8B-B14F-4D97-AF65-F5344CB8AC3E}">
        <p14:creationId xmlns:p14="http://schemas.microsoft.com/office/powerpoint/2010/main" val="1942266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214" y="533400"/>
            <a:ext cx="5029200" cy="2514601"/>
          </a:xfrm>
        </p:spPr>
        <p:txBody>
          <a:bodyPr rtlCol="0">
            <a:normAutofit/>
          </a:bodyPr>
          <a:lstStyle>
            <a:lvl1pPr>
              <a:lnSpc>
                <a:spcPct val="80000"/>
              </a:lnSpc>
              <a:defRPr sz="54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45F0BD41-664D-4ABB-BED5-60658B66DD7C}" type="datetime1">
              <a:rPr lang="es-ES" noProof="0" smtClean="0"/>
              <a:t>26/09/2018</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7079A989-1972-408F-82FF-A58E53892B77}" type="datetime1">
              <a:rPr lang="es-ES" noProof="0" smtClean="0"/>
              <a:t>26/09/2018</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61412" y="533400"/>
            <a:ext cx="2362201" cy="5486400"/>
          </a:xfrm>
        </p:spPr>
        <p:txBody>
          <a:bodyPr vert="eaVert" rtlCol="0"/>
          <a:lstStyle/>
          <a:p>
            <a:pPr rtl="0"/>
            <a:r>
              <a:rPr lang="es-ES" noProof="0" smtClean="0"/>
              <a:t>Haga clic para modificar el estilo de título del patrón</a:t>
            </a:r>
            <a:endParaRPr lang="es-ES" noProof="0" dirty="0"/>
          </a:p>
        </p:txBody>
      </p:sp>
      <p:sp>
        <p:nvSpPr>
          <p:cNvPr id="3" name="Marcador de texto vertical 2"/>
          <p:cNvSpPr>
            <a:spLocks noGrp="1"/>
          </p:cNvSpPr>
          <p:nvPr>
            <p:ph type="body" orient="vert" idx="1"/>
          </p:nvPr>
        </p:nvSpPr>
        <p:spPr>
          <a:xfrm>
            <a:off x="1065213" y="533400"/>
            <a:ext cx="7467599" cy="5486400"/>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DECD3A61-A9C3-4CD9-B800-BFDBF3EEB1B4}" type="datetime1">
              <a:rPr lang="es-ES" noProof="0" smtClean="0"/>
              <a:t>26/09/2018</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66033" y="304801"/>
            <a:ext cx="10665222" cy="12160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755454" y="1752601"/>
            <a:ext cx="5231037"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89639" y="1752601"/>
            <a:ext cx="5231037"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812588" y="6245225"/>
            <a:ext cx="2640912" cy="476250"/>
          </a:xfrm>
        </p:spPr>
        <p:txBody>
          <a:bodyPr/>
          <a:lstStyle>
            <a:lvl1pPr>
              <a:defRPr/>
            </a:lvl1pPr>
          </a:lstStyle>
          <a:p>
            <a:pPr>
              <a:defRPr/>
            </a:pPr>
            <a:r>
              <a:rPr lang="es-PE"/>
              <a:t>Expositor: ABOG. JANIER CABRERA ANYAIPOMA / Ex - Jefe Zonal Huancayo - OSCE</a:t>
            </a:r>
            <a:endParaRPr lang="es-ES"/>
          </a:p>
        </p:txBody>
      </p:sp>
      <p:sp>
        <p:nvSpPr>
          <p:cNvPr id="6" name="5 Marcador de pie de página"/>
          <p:cNvSpPr>
            <a:spLocks noGrp="1"/>
          </p:cNvSpPr>
          <p:nvPr>
            <p:ph type="ftr" sz="quarter" idx="11"/>
          </p:nvPr>
        </p:nvSpPr>
        <p:spPr/>
        <p:txBody>
          <a:bodyPr/>
          <a:lstStyle>
            <a:lvl1pPr>
              <a:defRPr/>
            </a:lvl1pPr>
          </a:lstStyle>
          <a:p>
            <a:pPr>
              <a:defRPr/>
            </a:pPr>
            <a:r>
              <a:rPr lang="es-ES"/>
              <a:t>Consultas: Celular: 949555606 / Correo Electronico: jca_abogado@hotmail.com</a:t>
            </a:r>
          </a:p>
        </p:txBody>
      </p:sp>
      <p:sp>
        <p:nvSpPr>
          <p:cNvPr id="7" name="6 Marcador de número de diapositiva"/>
          <p:cNvSpPr>
            <a:spLocks noGrp="1"/>
          </p:cNvSpPr>
          <p:nvPr>
            <p:ph type="sldNum" sz="quarter" idx="12"/>
          </p:nvPr>
        </p:nvSpPr>
        <p:spPr>
          <a:xfrm>
            <a:off x="8735325" y="6245225"/>
            <a:ext cx="2640912" cy="476250"/>
          </a:xfrm>
        </p:spPr>
        <p:txBody>
          <a:bodyPr/>
          <a:lstStyle>
            <a:lvl1pPr>
              <a:defRPr/>
            </a:lvl1pPr>
          </a:lstStyle>
          <a:p>
            <a:pPr>
              <a:defRPr/>
            </a:pPr>
            <a:fld id="{6C816FDB-61C8-41D2-842C-26D4382B961B}" type="slidenum">
              <a:rPr lang="es-ES" altLang="es-PE"/>
              <a:pPr>
                <a:defRPr/>
              </a:pPr>
              <a:t>‹Nº›</a:t>
            </a:fld>
            <a:endParaRPr lang="es-ES" altLang="es-PE"/>
          </a:p>
        </p:txBody>
      </p:sp>
    </p:spTree>
    <p:extLst>
      <p:ext uri="{BB962C8B-B14F-4D97-AF65-F5344CB8AC3E}">
        <p14:creationId xmlns:p14="http://schemas.microsoft.com/office/powerpoint/2010/main" val="209990148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Dawn">
  <p:cSld name="Blank Dawn">
    <p:bg>
      <p:bgPr>
        <a:gradFill>
          <a:gsLst>
            <a:gs pos="0">
              <a:srgbClr val="6699FF"/>
            </a:gs>
            <a:gs pos="68800">
              <a:srgbClr val="FFCCCC"/>
            </a:gs>
            <a:gs pos="100000">
              <a:srgbClr val="FFFFCC"/>
            </a:gs>
          </a:gsLst>
          <a:lin ang="5400700" scaled="0"/>
        </a:gradFill>
        <a:effectLst/>
      </p:bgPr>
    </p:bg>
    <p:spTree>
      <p:nvGrpSpPr>
        <p:cNvPr id="1" name="Shape 216"/>
        <p:cNvGrpSpPr/>
        <p:nvPr/>
      </p:nvGrpSpPr>
      <p:grpSpPr>
        <a:xfrm>
          <a:off x="0" y="0"/>
          <a:ext cx="0" cy="0"/>
          <a:chOff x="0" y="0"/>
          <a:chExt cx="0" cy="0"/>
        </a:xfrm>
      </p:grpSpPr>
      <p:sp>
        <p:nvSpPr>
          <p:cNvPr id="224" name="Shape 224"/>
          <p:cNvSpPr txBox="1">
            <a:spLocks noGrp="1"/>
          </p:cNvSpPr>
          <p:nvPr>
            <p:ph type="sldNum" idx="12"/>
          </p:nvPr>
        </p:nvSpPr>
        <p:spPr>
          <a:xfrm>
            <a:off x="11384099" y="1"/>
            <a:ext cx="731409" cy="524800"/>
          </a:xfrm>
          <a:prstGeom prst="rect">
            <a:avLst/>
          </a:prstGeom>
          <a:noFill/>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175198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5CAFB294-75A7-4B00-B220-CD65C2131025}" type="datetime1">
              <a:rPr lang="es-ES" noProof="0" smtClean="0"/>
              <a:t>26/09/2018</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214" y="533400"/>
            <a:ext cx="8686800" cy="2286000"/>
          </a:xfrm>
        </p:spPr>
        <p:txBody>
          <a:bodyPr rtlCol="0" anchor="b">
            <a:normAutofit/>
          </a:bodyPr>
          <a:lstStyle>
            <a:lvl1pPr algn="l">
              <a:defRPr sz="5400" b="1" cap="none" baseline="0"/>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Haga clic para modificar el estilo de texto del patrón</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66EC0E9D-6882-4573-BA34-049B7160C60E}" type="datetime1">
              <a:rPr lang="es-ES" noProof="0" smtClean="0"/>
              <a:t>26/09/2018</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contenido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79F87BAA-EB97-4293-BA03-25DA42ED3F33}" type="datetime1">
              <a:rPr lang="es-ES" noProof="0" smtClean="0"/>
              <a:t>26/09/2018</a:t>
            </a:fld>
            <a:endParaRPr lang="es-ES" noProof="0" dirty="0"/>
          </a:p>
        </p:txBody>
      </p:sp>
      <p:sp>
        <p:nvSpPr>
          <p:cNvPr id="7" name="Marcador de número de diapositiva 6"/>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contenido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texto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6" name="Marcador de contenido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7" name="Marcador de fecha 6"/>
          <p:cNvSpPr>
            <a:spLocks noGrp="1"/>
          </p:cNvSpPr>
          <p:nvPr>
            <p:ph type="dt" sz="half" idx="10"/>
          </p:nvPr>
        </p:nvSpPr>
        <p:spPr/>
        <p:txBody>
          <a:bodyPr rtlCol="0"/>
          <a:lstStyle/>
          <a:p>
            <a:pPr rtl="0"/>
            <a:fld id="{54873C6C-A638-4A2B-8C7B-738C92DEBADC}" type="datetime1">
              <a:rPr lang="es-ES" noProof="0" smtClean="0"/>
              <a:t>26/09/2018</a:t>
            </a:fld>
            <a:endParaRPr lang="es-ES" noProof="0" dirty="0"/>
          </a:p>
        </p:txBody>
      </p:sp>
      <p:sp>
        <p:nvSpPr>
          <p:cNvPr id="9" name="Marcador de número de diapositiva 8"/>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3" name="Marcador de fecha 2"/>
          <p:cNvSpPr>
            <a:spLocks noGrp="1"/>
          </p:cNvSpPr>
          <p:nvPr>
            <p:ph type="dt" sz="half" idx="10"/>
          </p:nvPr>
        </p:nvSpPr>
        <p:spPr/>
        <p:txBody>
          <a:bodyPr rtlCol="0"/>
          <a:lstStyle/>
          <a:p>
            <a:pPr rtl="0"/>
            <a:fld id="{BDAB7FA5-3598-48B9-9C77-8C3FE03A7F24}" type="datetime1">
              <a:rPr lang="es-ES" noProof="0" smtClean="0"/>
              <a:t>26/09/2018</a:t>
            </a:fld>
            <a:endParaRPr lang="es-ES" noProof="0" dirty="0"/>
          </a:p>
        </p:txBody>
      </p:sp>
      <p:sp>
        <p:nvSpPr>
          <p:cNvPr id="5" name="Marcador de número de diapositiva 4"/>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2" name="Marcador de fecha 1"/>
          <p:cNvSpPr>
            <a:spLocks noGrp="1"/>
          </p:cNvSpPr>
          <p:nvPr>
            <p:ph type="dt" sz="half" idx="10"/>
          </p:nvPr>
        </p:nvSpPr>
        <p:spPr/>
        <p:txBody>
          <a:bodyPr rtlCol="0"/>
          <a:lstStyle/>
          <a:p>
            <a:pPr rtl="0"/>
            <a:fld id="{5855685E-F8EB-43D9-9EDD-55E7759E9BB9}" type="datetime1">
              <a:rPr lang="es-ES" noProof="0" smtClean="0"/>
              <a:t>26/09/2018</a:t>
            </a:fld>
            <a:endParaRPr lang="es-ES" noProof="0" dirty="0"/>
          </a:p>
        </p:txBody>
      </p:sp>
      <p:sp>
        <p:nvSpPr>
          <p:cNvPr id="4" name="Marcador de número de diapositiva 3"/>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213" y="533400"/>
            <a:ext cx="4114800" cy="1524000"/>
          </a:xfrm>
        </p:spPr>
        <p:txBody>
          <a:bodyPr rtlCol="0" anchor="b">
            <a:normAutofit/>
          </a:bodyPr>
          <a:lstStyle>
            <a:lvl1pPr algn="l">
              <a:defRPr sz="3600" b="1"/>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texto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55392E02-8288-486A-A35E-2FB446293FE3}" type="datetime1">
              <a:rPr lang="es-ES" noProof="0" smtClean="0"/>
              <a:t>26/09/2018</a:t>
            </a:fld>
            <a:endParaRPr lang="es-ES" noProof="0" dirty="0"/>
          </a:p>
        </p:txBody>
      </p:sp>
      <p:sp>
        <p:nvSpPr>
          <p:cNvPr id="7" name="Marcador de número de diapositiva 6"/>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es-ES" noProof="0" smtClean="0"/>
              <a:t>Haga clic para modificar el estilo de título del patrón</a:t>
            </a:r>
            <a:endParaRPr lang="es-ES" noProof="0" dirty="0"/>
          </a:p>
        </p:txBody>
      </p:sp>
      <p:sp>
        <p:nvSpPr>
          <p:cNvPr id="3" name="Marcador de imagen 2" descr="Marcador de posición vacío para agregar una imagen. Haga clic en el marcador de posición y seleccione la imagen que desee agregar"/>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texto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r>
              <a:rPr lang="es-ES" noProof="0" dirty="0" smtClean="0"/>
              <a:t>Agregar un pie de página</a:t>
            </a:r>
            <a:endParaRPr lang="es-ES" noProof="0" dirty="0"/>
          </a:p>
        </p:txBody>
      </p:sp>
      <p:sp>
        <p:nvSpPr>
          <p:cNvPr id="4" name="Marcador de fecha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5F0077C4-AA9A-431A-A8F9-E2A2FBCC5765}" type="datetime1">
              <a:rPr lang="es-ES" noProof="0" smtClean="0"/>
              <a:t>26/09/2018</a:t>
            </a:fld>
            <a:endParaRPr lang="es-ES" noProof="0" dirty="0"/>
          </a:p>
        </p:txBody>
      </p:sp>
      <p:sp>
        <p:nvSpPr>
          <p:cNvPr id="6" name="Marcador de número de diapositiva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AAEAE4A8-A6E5-453E-B946-FB774B73F48C}" type="slidenum">
              <a:rPr lang="es-ES" noProof="0" smtClean="0"/>
              <a:pPr rtl="0"/>
              <a:t>‹Nº›</a:t>
            </a:fld>
            <a:endParaRPr lang="es-ES" noProof="0"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5.gif"/><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4.gif"/><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4.gif"/><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2.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4.gif"/></Relationships>
</file>

<file path=ppt/slides/_rels/slide46.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7.gif"/></Relationships>
</file>

<file path=ppt/slides/_rels/slide48.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60.gif"/></Relationships>
</file>

<file path=ppt/slides/_rels/slide5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gif"/><Relationship Id="rId7"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png"/><Relationship Id="rId9" Type="http://schemas.openxmlformats.org/officeDocument/2006/relationships/image" Target="../media/image20.gif"/></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3.gif"/><Relationship Id="rId4" Type="http://schemas.openxmlformats.org/officeDocument/2006/relationships/image" Target="../media/image22.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3"/>
          <p:cNvSpPr/>
          <p:nvPr/>
        </p:nvSpPr>
        <p:spPr>
          <a:xfrm>
            <a:off x="0" y="2838558"/>
            <a:ext cx="12188825" cy="1200304"/>
          </a:xfrm>
          <a:prstGeom prst="rect">
            <a:avLst/>
          </a:prstGeom>
          <a:solidFill>
            <a:srgbClr val="FFC000"/>
          </a:solidFill>
          <a:ln>
            <a:noFill/>
          </a:ln>
        </p:spPr>
        <p:txBody>
          <a:bodyPr wrap="square" lIns="91416" tIns="45708" rIns="91416" bIns="45708">
            <a:spAutoFit/>
          </a:bodyPr>
          <a:lstStyle/>
          <a:p>
            <a:pPr algn="ctr"/>
            <a:r>
              <a:rPr lang="es-PE" sz="3600" b="1" dirty="0">
                <a:solidFill>
                  <a:schemeClr val="bg1"/>
                </a:solidFill>
              </a:rPr>
              <a:t>LAS DECISIONES Y SUS EFECTOS LEGALES EN LAS CONTRATACIONES DEL ESTADO  </a:t>
            </a:r>
            <a:endParaRPr lang="es-PE" sz="3600" dirty="0">
              <a:solidFill>
                <a:schemeClr val="bg1"/>
              </a:solidFill>
            </a:endParaRPr>
          </a:p>
        </p:txBody>
      </p:sp>
      <p:pic>
        <p:nvPicPr>
          <p:cNvPr id="7" name="Imagen 1"/>
          <p:cNvPicPr>
            <a:picLocks noChangeAspect="1"/>
          </p:cNvPicPr>
          <p:nvPr/>
        </p:nvPicPr>
        <p:blipFill>
          <a:blip r:embed="rId2" cstate="print">
            <a:extLst>
              <a:ext uri="{28A0092B-C50C-407E-A947-70E740481C1C}">
                <a14:useLocalDpi xmlns:a14="http://schemas.microsoft.com/office/drawing/2010/main" val="0"/>
              </a:ext>
            </a:extLst>
          </a:blip>
          <a:srcRect l="23798" t="27562" r="56277" b="45860"/>
          <a:stretch>
            <a:fillRect/>
          </a:stretch>
        </p:blipFill>
        <p:spPr bwMode="auto">
          <a:xfrm>
            <a:off x="215095" y="4621471"/>
            <a:ext cx="1026351" cy="77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txBox="1">
            <a:spLocks/>
          </p:cNvSpPr>
          <p:nvPr/>
        </p:nvSpPr>
        <p:spPr bwMode="auto">
          <a:xfrm>
            <a:off x="1241446" y="4656556"/>
            <a:ext cx="10730227" cy="1799756"/>
          </a:xfrm>
          <a:prstGeom prst="rect">
            <a:avLst/>
          </a:prstGeom>
          <a:noFill/>
          <a:ln w="9525">
            <a:noFill/>
            <a:miter lim="800000"/>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CL" sz="1500" b="1" dirty="0">
                <a:solidFill>
                  <a:srgbClr val="002060"/>
                </a:solidFill>
                <a:ea typeface="Tahoma" pitchFamily="34" charset="0"/>
                <a:cs typeface="Tahoma" pitchFamily="34" charset="0"/>
              </a:rPr>
              <a:t>EXPOSITOR:</a:t>
            </a:r>
          </a:p>
          <a:p>
            <a:pPr algn="l" eaLnBrk="1" hangingPunct="1">
              <a:defRPr/>
            </a:pPr>
            <a:r>
              <a:rPr lang="es-CL" sz="1999" b="1" dirty="0">
                <a:solidFill>
                  <a:srgbClr val="00B0F0"/>
                </a:solidFill>
                <a:ea typeface="Tahoma" pitchFamily="34" charset="0"/>
                <a:cs typeface="Tahoma" pitchFamily="34" charset="0"/>
              </a:rPr>
              <a:t>ABOG. JANIER CABRERA ANYAIPOMA</a:t>
            </a:r>
          </a:p>
          <a:p>
            <a:pPr algn="l" eaLnBrk="1" hangingPunct="1">
              <a:defRPr/>
            </a:pPr>
            <a:r>
              <a:rPr lang="es-CL" sz="1200" dirty="0">
                <a:ea typeface="Tahoma" pitchFamily="34" charset="0"/>
                <a:cs typeface="Tahoma" pitchFamily="34" charset="0"/>
              </a:rPr>
              <a:t>Capacitador / Perito / Funcionario certificado por OSCE / Arbitro OSCE</a:t>
            </a:r>
          </a:p>
          <a:p>
            <a:pPr algn="l" eaLnBrk="1" hangingPunct="1">
              <a:defRPr/>
            </a:pPr>
            <a:r>
              <a:rPr lang="es-CL" sz="1200" dirty="0">
                <a:ea typeface="Tahoma" pitchFamily="34" charset="0"/>
                <a:cs typeface="Tahoma" pitchFamily="34" charset="0"/>
              </a:rPr>
              <a:t>Asesor &amp; Consultor de Entidades Publicas y Empresas Privadas </a:t>
            </a:r>
          </a:p>
          <a:p>
            <a:pPr algn="l" eaLnBrk="1" hangingPunct="1">
              <a:defRPr/>
            </a:pPr>
            <a:r>
              <a:rPr lang="es-CL" sz="1200" dirty="0">
                <a:ea typeface="Tahoma" pitchFamily="34" charset="0"/>
                <a:cs typeface="Tahoma" pitchFamily="34" charset="0"/>
              </a:rPr>
              <a:t>Ex – Jefe Zonal Huancayo – OSCE</a:t>
            </a:r>
          </a:p>
          <a:p>
            <a:pPr eaLnBrk="1" hangingPunct="1">
              <a:defRPr/>
            </a:pPr>
            <a:endParaRPr lang="es-CL" sz="1500" dirty="0">
              <a:ea typeface="Tahoma" pitchFamily="34" charset="0"/>
              <a:cs typeface="Tahoma" pitchFamily="34" charset="0"/>
            </a:endParaRPr>
          </a:p>
          <a:p>
            <a:pPr algn="r">
              <a:defRPr/>
            </a:pPr>
            <a:r>
              <a:rPr lang="es-PE" sz="2000" b="1" dirty="0" smtClean="0">
                <a:solidFill>
                  <a:srgbClr val="FF0000"/>
                </a:solidFill>
                <a:effectLst>
                  <a:outerShdw blurRad="38100" dist="38100" dir="2700000" algn="tl">
                    <a:srgbClr val="000000">
                      <a:alpha val="43137"/>
                    </a:srgbClr>
                  </a:outerShdw>
                </a:effectLst>
                <a:ea typeface="Tahoma" pitchFamily="34" charset="0"/>
                <a:cs typeface="Tahoma" pitchFamily="34" charset="0"/>
              </a:rPr>
              <a:t> </a:t>
            </a:r>
            <a:endParaRPr lang="es-PE" sz="2000" b="1" dirty="0">
              <a:solidFill>
                <a:srgbClr val="FF0000"/>
              </a:solidFill>
              <a:effectLst>
                <a:outerShdw blurRad="38100" dist="38100" dir="2700000" algn="tl">
                  <a:srgbClr val="000000">
                    <a:alpha val="43137"/>
                  </a:srgbClr>
                </a:outerShdw>
              </a:effectLst>
              <a:ea typeface="Tahoma" pitchFamily="34" charset="0"/>
              <a:cs typeface="Tahoma" pitchFamily="34" charset="0"/>
            </a:endParaRPr>
          </a:p>
          <a:p>
            <a:pPr>
              <a:defRPr/>
            </a:pPr>
            <a:r>
              <a:rPr lang="es-ES" sz="1500" dirty="0">
                <a:ea typeface="Tahoma" pitchFamily="34" charset="0"/>
                <a:cs typeface="Tahoma" pitchFamily="34" charset="0"/>
              </a:rPr>
              <a:t>  </a:t>
            </a:r>
            <a:endParaRPr lang="es-PE" sz="1500" dirty="0">
              <a:ea typeface="Tahoma" pitchFamily="34" charset="0"/>
              <a:cs typeface="Tahoma" pitchFamily="34" charset="0"/>
            </a:endParaRPr>
          </a:p>
        </p:txBody>
      </p:sp>
      <p:sp>
        <p:nvSpPr>
          <p:cNvPr id="10" name="Rectángulo 9"/>
          <p:cNvSpPr/>
          <p:nvPr/>
        </p:nvSpPr>
        <p:spPr>
          <a:xfrm>
            <a:off x="876883" y="6091154"/>
            <a:ext cx="3071984" cy="410882"/>
          </a:xfrm>
          <a:prstGeom prst="rect">
            <a:avLst/>
          </a:prstGeom>
        </p:spPr>
        <p:txBody>
          <a:bodyPr wrap="square">
            <a:spAutoFit/>
          </a:bodyPr>
          <a:lstStyle/>
          <a:p>
            <a:pPr lvl="0" algn="ctr">
              <a:lnSpc>
                <a:spcPct val="115000"/>
              </a:lnSpc>
              <a:tabLst>
                <a:tab pos="228600" algn="l"/>
              </a:tabLst>
            </a:pPr>
            <a:r>
              <a:rPr lang="es-ES" b="1" dirty="0" smtClean="0">
                <a:solidFill>
                  <a:schemeClr val="tx1"/>
                </a:solidFill>
              </a:rPr>
              <a:t>jca_abogado@Hotmail.com</a:t>
            </a:r>
            <a:endParaRPr lang="es-ES" b="1" dirty="0">
              <a:solidFill>
                <a:schemeClr val="tx1"/>
              </a:solidFill>
            </a:endParaRPr>
          </a:p>
        </p:txBody>
      </p:sp>
      <p:sp>
        <p:nvSpPr>
          <p:cNvPr id="12" name="Rectángulo 11"/>
          <p:cNvSpPr/>
          <p:nvPr/>
        </p:nvSpPr>
        <p:spPr>
          <a:xfrm>
            <a:off x="4615219" y="5905642"/>
            <a:ext cx="1502332" cy="702885"/>
          </a:xfrm>
          <a:prstGeom prst="rect">
            <a:avLst/>
          </a:prstGeom>
        </p:spPr>
        <p:txBody>
          <a:bodyPr wrap="square">
            <a:spAutoFit/>
          </a:bodyPr>
          <a:lstStyle/>
          <a:p>
            <a:pPr lvl="0" algn="ctr">
              <a:lnSpc>
                <a:spcPct val="115000"/>
              </a:lnSpc>
              <a:tabLst>
                <a:tab pos="228600" algn="l"/>
              </a:tabLst>
            </a:pPr>
            <a:r>
              <a:rPr lang="es-ES" b="1" dirty="0" smtClean="0">
                <a:solidFill>
                  <a:schemeClr val="tx1"/>
                </a:solidFill>
              </a:rPr>
              <a:t>949555606 </a:t>
            </a:r>
          </a:p>
          <a:p>
            <a:pPr lvl="0" algn="ctr">
              <a:lnSpc>
                <a:spcPct val="115000"/>
              </a:lnSpc>
              <a:tabLst>
                <a:tab pos="228600" algn="l"/>
              </a:tabLst>
            </a:pPr>
            <a:r>
              <a:rPr lang="es-ES" b="1" dirty="0" smtClean="0">
                <a:solidFill>
                  <a:schemeClr val="tx1"/>
                </a:solidFill>
              </a:rPr>
              <a:t>064-232203 </a:t>
            </a:r>
            <a:endParaRPr lang="es-ES" b="1" dirty="0">
              <a:solidFill>
                <a:schemeClr val="tx1"/>
              </a:solidFill>
            </a:endParaRPr>
          </a:p>
        </p:txBody>
      </p:sp>
      <p:pic>
        <p:nvPicPr>
          <p:cNvPr id="13" name="Picture 8" descr="Imagen relacionada"/>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33797" y="5960181"/>
            <a:ext cx="591032" cy="5910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Resultado de imagen para correo"/>
          <p:cNvPicPr>
            <a:picLocks noChangeAspect="1" noChangeArrowheads="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17346" t="23396" r="15244" b="24595"/>
          <a:stretch/>
        </p:blipFill>
        <p:spPr bwMode="auto">
          <a:xfrm rot="10800000" flipV="1">
            <a:off x="210531" y="5998645"/>
            <a:ext cx="666351" cy="51410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0315489" y="5640758"/>
            <a:ext cx="1656184" cy="9677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smtClean="0">
                <a:solidFill>
                  <a:schemeClr val="bg1"/>
                </a:solidFill>
                <a:ea typeface="Tahoma" pitchFamily="34" charset="0"/>
                <a:cs typeface="Tahoma" pitchFamily="34" charset="0"/>
              </a:rPr>
              <a:t>HUANCAYO</a:t>
            </a:r>
          </a:p>
          <a:p>
            <a:pPr algn="ctr"/>
            <a:r>
              <a:rPr lang="es-PE" b="1" dirty="0" smtClean="0">
                <a:solidFill>
                  <a:schemeClr val="tx1"/>
                </a:solidFill>
                <a:ea typeface="Tahoma" pitchFamily="34" charset="0"/>
                <a:cs typeface="Tahoma" pitchFamily="34" charset="0"/>
              </a:rPr>
              <a:t>26/09/2018</a:t>
            </a:r>
            <a:endParaRPr lang="es-PE" dirty="0">
              <a:solidFill>
                <a:schemeClr val="tx1"/>
              </a:solidFill>
            </a:endParaRPr>
          </a:p>
        </p:txBody>
      </p:sp>
      <p:pic>
        <p:nvPicPr>
          <p:cNvPr id="1026" name="Picture 2" descr="Resultado de imagen para GOBIERNO REGIONAL DE JUNIN"/>
          <p:cNvPicPr>
            <a:picLocks noChangeAspect="1" noChangeArrowheads="1"/>
          </p:cNvPicPr>
          <p:nvPr/>
        </p:nvPicPr>
        <p:blipFill rotWithShape="1">
          <a:blip r:embed="rId5">
            <a:extLst>
              <a:ext uri="{28A0092B-C50C-407E-A947-70E740481C1C}">
                <a14:useLocalDpi xmlns:a14="http://schemas.microsoft.com/office/drawing/2010/main" val="0"/>
              </a:ext>
            </a:extLst>
          </a:blip>
          <a:srcRect l="28453" t="24271" r="34348" b="29151"/>
          <a:stretch/>
        </p:blipFill>
        <p:spPr bwMode="auto">
          <a:xfrm>
            <a:off x="210530" y="108057"/>
            <a:ext cx="3314677" cy="139002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998068" y="1825062"/>
            <a:ext cx="5544616" cy="861774"/>
          </a:xfrm>
          <a:prstGeom prst="rect">
            <a:avLst/>
          </a:prstGeom>
        </p:spPr>
        <p:txBody>
          <a:bodyPr wrap="square">
            <a:spAutoFit/>
          </a:bodyPr>
          <a:lstStyle/>
          <a:p>
            <a:pPr algn="r"/>
            <a:r>
              <a:rPr lang="es-PE" sz="2500" b="1" dirty="0" smtClean="0">
                <a:solidFill>
                  <a:schemeClr val="tx2"/>
                </a:solidFill>
                <a:latin typeface="Arial Black" panose="020B0A04020102020204" pitchFamily="34" charset="0"/>
              </a:rPr>
              <a:t>III CONGRESO NACIONAL DE GESTIÓN PUBLICA </a:t>
            </a:r>
            <a:endParaRPr lang="es-PE" sz="25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09323078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0094" y="303127"/>
            <a:ext cx="1728192" cy="22485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21422" y="512915"/>
            <a:ext cx="1809951" cy="182900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1073350" y="2617798"/>
            <a:ext cx="2880320" cy="7920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latin typeface="Arial  "/>
              </a:rPr>
              <a:t>FUNCIONARIO Y/O SERVIDOR </a:t>
            </a:r>
            <a:endParaRPr lang="es-PE" b="1" dirty="0">
              <a:latin typeface="Arial  "/>
            </a:endParaRPr>
          </a:p>
        </p:txBody>
      </p:sp>
      <p:sp>
        <p:nvSpPr>
          <p:cNvPr id="15" name="Rectángulo redondeado 14"/>
          <p:cNvSpPr/>
          <p:nvPr/>
        </p:nvSpPr>
        <p:spPr>
          <a:xfrm>
            <a:off x="7194030" y="2617798"/>
            <a:ext cx="2880320" cy="792088"/>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latin typeface="Arial  "/>
              </a:rPr>
              <a:t>POSTOR Y/O CONTRATISTA</a:t>
            </a:r>
            <a:endParaRPr lang="es-PE" b="1" dirty="0">
              <a:latin typeface="Arial  "/>
            </a:endParaRPr>
          </a:p>
        </p:txBody>
      </p:sp>
      <p:sp>
        <p:nvSpPr>
          <p:cNvPr id="4" name="Rectángulo redondeado 3"/>
          <p:cNvSpPr/>
          <p:nvPr/>
        </p:nvSpPr>
        <p:spPr>
          <a:xfrm>
            <a:off x="1073350" y="3671471"/>
            <a:ext cx="9001000" cy="5040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500" dirty="0" smtClean="0">
                <a:solidFill>
                  <a:schemeClr val="tx1"/>
                </a:solidFill>
              </a:rPr>
              <a:t>LEY APLICABLE (LEY N° 30225 y la LEY N° 27444)</a:t>
            </a:r>
            <a:endParaRPr lang="es-PE" sz="2500" dirty="0">
              <a:solidFill>
                <a:schemeClr val="tx1"/>
              </a:solidFill>
            </a:endParaRPr>
          </a:p>
        </p:txBody>
      </p:sp>
      <p:sp>
        <p:nvSpPr>
          <p:cNvPr id="17" name="Rectángulo redondeado 16"/>
          <p:cNvSpPr/>
          <p:nvPr/>
        </p:nvSpPr>
        <p:spPr>
          <a:xfrm>
            <a:off x="1073350" y="4293096"/>
            <a:ext cx="3563217" cy="57606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latin typeface="Arial  "/>
              </a:rPr>
              <a:t>ACTO ADMINISTRATIVO </a:t>
            </a:r>
            <a:endParaRPr lang="es-PE" b="1" dirty="0">
              <a:latin typeface="Arial  "/>
            </a:endParaRPr>
          </a:p>
        </p:txBody>
      </p:sp>
      <p:sp>
        <p:nvSpPr>
          <p:cNvPr id="18" name="Rectángulo redondeado 17"/>
          <p:cNvSpPr/>
          <p:nvPr/>
        </p:nvSpPr>
        <p:spPr>
          <a:xfrm>
            <a:off x="6689974" y="4293096"/>
            <a:ext cx="3384376" cy="57606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bg1"/>
                </a:solidFill>
                <a:latin typeface="Arial  "/>
              </a:rPr>
              <a:t>PEDIDOS O SOLICITUDES</a:t>
            </a:r>
            <a:endParaRPr lang="es-PE" b="1" dirty="0">
              <a:solidFill>
                <a:schemeClr val="bg1"/>
              </a:solidFill>
              <a:latin typeface="Arial  "/>
            </a:endParaRPr>
          </a:p>
        </p:txBody>
      </p:sp>
      <p:sp>
        <p:nvSpPr>
          <p:cNvPr id="19" name="Rectangle 3"/>
          <p:cNvSpPr txBox="1">
            <a:spLocks noChangeArrowheads="1"/>
          </p:cNvSpPr>
          <p:nvPr/>
        </p:nvSpPr>
        <p:spPr>
          <a:xfrm>
            <a:off x="214129" y="4986729"/>
            <a:ext cx="4824536" cy="1584176"/>
          </a:xfrm>
          <a:prstGeom prst="rect">
            <a:avLst/>
          </a:prstGeom>
          <a:ln>
            <a:solidFill>
              <a:schemeClr val="tx1"/>
            </a:solidFill>
          </a:ln>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0" indent="0" algn="just">
              <a:buFont typeface="Arial" pitchFamily="34" charset="0"/>
              <a:buNone/>
              <a:defRPr/>
            </a:pPr>
            <a:r>
              <a:rPr lang="es-PE" sz="1500" b="1" u="sng" dirty="0" smtClean="0">
                <a:solidFill>
                  <a:schemeClr val="tx1"/>
                </a:solidFill>
                <a:latin typeface="Arial  "/>
              </a:rPr>
              <a:t>Artículo 1. - concepto de acto administrativo</a:t>
            </a:r>
            <a:endParaRPr lang="es-PE" sz="1500" b="1" dirty="0" smtClean="0">
              <a:solidFill>
                <a:schemeClr val="tx1"/>
              </a:solidFill>
              <a:latin typeface="Arial  "/>
            </a:endParaRPr>
          </a:p>
          <a:p>
            <a:pPr marL="0" indent="0" algn="just">
              <a:buFont typeface="Arial" pitchFamily="34" charset="0"/>
              <a:buNone/>
              <a:defRPr/>
            </a:pPr>
            <a:r>
              <a:rPr lang="es-PE" sz="1500" dirty="0" smtClean="0">
                <a:solidFill>
                  <a:schemeClr val="tx1"/>
                </a:solidFill>
                <a:latin typeface="Arial  "/>
              </a:rPr>
              <a:t>Son actos administrativos, las declaraciones de las entidades que, en el marco de normas de derecho público, están destinadas a producir efectos jurídicos sobre los intereses, obligaciones o derechos de los administrados dentro de una situación concreta</a:t>
            </a:r>
          </a:p>
        </p:txBody>
      </p:sp>
      <p:sp>
        <p:nvSpPr>
          <p:cNvPr id="5" name="Rectángulo 4"/>
          <p:cNvSpPr/>
          <p:nvPr/>
        </p:nvSpPr>
        <p:spPr>
          <a:xfrm>
            <a:off x="5227737" y="4986729"/>
            <a:ext cx="6339283" cy="1708160"/>
          </a:xfrm>
          <a:prstGeom prst="rect">
            <a:avLst/>
          </a:prstGeom>
          <a:ln>
            <a:solidFill>
              <a:schemeClr val="tx1"/>
            </a:solidFill>
          </a:ln>
        </p:spPr>
        <p:txBody>
          <a:bodyPr wrap="square">
            <a:spAutoFit/>
          </a:bodyPr>
          <a:lstStyle/>
          <a:p>
            <a:pPr algn="just"/>
            <a:r>
              <a:rPr lang="es-PE" sz="1500" b="1" u="sng" dirty="0">
                <a:latin typeface="Arial" panose="020B0604020202020204" pitchFamily="34" charset="0"/>
              </a:rPr>
              <a:t>Artículo 106.- Derecho de petición </a:t>
            </a:r>
            <a:r>
              <a:rPr lang="es-PE" sz="1500" b="1" u="sng" dirty="0" smtClean="0">
                <a:latin typeface="Arial" panose="020B0604020202020204" pitchFamily="34" charset="0"/>
              </a:rPr>
              <a:t>administrativa</a:t>
            </a:r>
          </a:p>
          <a:p>
            <a:pPr algn="just"/>
            <a:endParaRPr lang="es-PE" sz="1500" b="1" u="sng" dirty="0">
              <a:latin typeface="Arial" panose="020B0604020202020204" pitchFamily="34" charset="0"/>
            </a:endParaRPr>
          </a:p>
          <a:p>
            <a:pPr algn="just"/>
            <a:r>
              <a:rPr lang="es-PE" sz="1500" dirty="0">
                <a:latin typeface="Arial" panose="020B0604020202020204" pitchFamily="34" charset="0"/>
              </a:rPr>
              <a:t>106.1 Cualquier administrado, individual o colectivamente, puede promover </a:t>
            </a:r>
            <a:r>
              <a:rPr lang="es-PE" sz="1500" dirty="0" smtClean="0">
                <a:latin typeface="Arial" panose="020B0604020202020204" pitchFamily="34" charset="0"/>
              </a:rPr>
              <a:t>por escrito </a:t>
            </a:r>
            <a:r>
              <a:rPr lang="es-PE" sz="1500" dirty="0">
                <a:latin typeface="Arial" panose="020B0604020202020204" pitchFamily="34" charset="0"/>
              </a:rPr>
              <a:t>el inicio de un procedimiento administrativo ante todas y cualesquiera de </a:t>
            </a:r>
            <a:r>
              <a:rPr lang="es-PE" sz="1500" dirty="0" smtClean="0">
                <a:latin typeface="Arial" panose="020B0604020202020204" pitchFamily="34" charset="0"/>
              </a:rPr>
              <a:t>las entidades</a:t>
            </a:r>
            <a:r>
              <a:rPr lang="es-PE" sz="1500" dirty="0">
                <a:latin typeface="Arial" panose="020B0604020202020204" pitchFamily="34" charset="0"/>
              </a:rPr>
              <a:t>, ejerciendo el derecho de petición reconocido en el Artículo 2 inciso 20) </a:t>
            </a:r>
            <a:r>
              <a:rPr lang="es-PE" sz="1500" dirty="0" smtClean="0">
                <a:latin typeface="Arial" panose="020B0604020202020204" pitchFamily="34" charset="0"/>
              </a:rPr>
              <a:t>de la </a:t>
            </a:r>
            <a:r>
              <a:rPr lang="es-PE" sz="1500" dirty="0">
                <a:latin typeface="Arial" panose="020B0604020202020204" pitchFamily="34" charset="0"/>
              </a:rPr>
              <a:t>Constitución Política del Estado.</a:t>
            </a:r>
            <a:endParaRPr lang="es-PE" sz="1500" dirty="0"/>
          </a:p>
        </p:txBody>
      </p:sp>
    </p:spTree>
    <p:extLst>
      <p:ext uri="{BB962C8B-B14F-4D97-AF65-F5344CB8AC3E}">
        <p14:creationId xmlns:p14="http://schemas.microsoft.com/office/powerpoint/2010/main" val="134491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AutoShape 4"/>
          <p:cNvSpPr>
            <a:spLocks noChangeArrowheads="1"/>
          </p:cNvSpPr>
          <p:nvPr/>
        </p:nvSpPr>
        <p:spPr bwMode="auto">
          <a:xfrm rot="10800000">
            <a:off x="5015196" y="3141740"/>
            <a:ext cx="2015600" cy="1583912"/>
          </a:xfrm>
          <a:custGeom>
            <a:avLst/>
            <a:gdLst>
              <a:gd name="T0" fmla="*/ 1008063 w 21600"/>
              <a:gd name="T1" fmla="*/ 0 h 21600"/>
              <a:gd name="T2" fmla="*/ 0 w 21600"/>
              <a:gd name="T3" fmla="*/ 1131692 h 21600"/>
              <a:gd name="T4" fmla="*/ 1008063 w 21600"/>
              <a:gd name="T5" fmla="*/ 1357972 h 21600"/>
              <a:gd name="T6" fmla="*/ 2016125 w 21600"/>
              <a:gd name="T7" fmla="*/ 1131692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sz="1400"/>
          </a:p>
        </p:txBody>
      </p:sp>
      <p:sp>
        <p:nvSpPr>
          <p:cNvPr id="9221" name="Text Box 5"/>
          <p:cNvSpPr txBox="1">
            <a:spLocks noChangeArrowheads="1"/>
          </p:cNvSpPr>
          <p:nvPr/>
        </p:nvSpPr>
        <p:spPr bwMode="auto">
          <a:xfrm>
            <a:off x="2477087" y="3257596"/>
            <a:ext cx="2301632" cy="107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ES" sz="3199" b="1">
                <a:solidFill>
                  <a:schemeClr val="folHlink"/>
                </a:solidFill>
              </a:rPr>
              <a:t>Reconocer</a:t>
            </a:r>
          </a:p>
          <a:p>
            <a:pPr algn="r" eaLnBrk="1" hangingPunct="1"/>
            <a:r>
              <a:rPr lang="es-ES" sz="3199">
                <a:solidFill>
                  <a:schemeClr val="hlink"/>
                </a:solidFill>
              </a:rPr>
              <a:t>Derechos</a:t>
            </a:r>
          </a:p>
        </p:txBody>
      </p:sp>
      <p:sp>
        <p:nvSpPr>
          <p:cNvPr id="9222" name="Rectangle 6"/>
          <p:cNvSpPr>
            <a:spLocks noChangeArrowheads="1"/>
          </p:cNvSpPr>
          <p:nvPr/>
        </p:nvSpPr>
        <p:spPr bwMode="auto">
          <a:xfrm>
            <a:off x="4676545" y="4697083"/>
            <a:ext cx="2553239" cy="107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sz="3199" b="1">
                <a:solidFill>
                  <a:schemeClr val="folHlink"/>
                </a:solidFill>
              </a:rPr>
              <a:t>Modificar</a:t>
            </a:r>
          </a:p>
          <a:p>
            <a:pPr algn="ctr" eaLnBrk="1" hangingPunct="1"/>
            <a:r>
              <a:rPr lang="es-ES" sz="3199">
                <a:solidFill>
                  <a:schemeClr val="hlink"/>
                </a:solidFill>
              </a:rPr>
              <a:t>Obligaciones</a:t>
            </a:r>
          </a:p>
        </p:txBody>
      </p:sp>
      <p:sp>
        <p:nvSpPr>
          <p:cNvPr id="9223" name="Rectangle 7"/>
          <p:cNvSpPr>
            <a:spLocks noChangeArrowheads="1"/>
          </p:cNvSpPr>
          <p:nvPr/>
        </p:nvSpPr>
        <p:spPr bwMode="auto">
          <a:xfrm>
            <a:off x="7246638" y="3213157"/>
            <a:ext cx="2160025" cy="107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sz="3199" b="1">
                <a:solidFill>
                  <a:schemeClr val="folHlink"/>
                </a:solidFill>
              </a:rPr>
              <a:t>Extinguir  </a:t>
            </a:r>
            <a:r>
              <a:rPr lang="es-ES" sz="3199" b="1"/>
              <a:t>      </a:t>
            </a:r>
            <a:r>
              <a:rPr lang="es-ES" sz="3199">
                <a:solidFill>
                  <a:schemeClr val="hlink"/>
                </a:solidFill>
              </a:rPr>
              <a:t>Intereses</a:t>
            </a:r>
          </a:p>
        </p:txBody>
      </p:sp>
      <p:sp>
        <p:nvSpPr>
          <p:cNvPr id="9224" name="Rectangle 8"/>
          <p:cNvSpPr>
            <a:spLocks noChangeArrowheads="1"/>
          </p:cNvSpPr>
          <p:nvPr/>
        </p:nvSpPr>
        <p:spPr bwMode="auto">
          <a:xfrm>
            <a:off x="4223241" y="5949296"/>
            <a:ext cx="4134992" cy="76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sz="4399" b="1"/>
              <a:t>Administrados</a:t>
            </a:r>
          </a:p>
        </p:txBody>
      </p:sp>
      <p:sp>
        <p:nvSpPr>
          <p:cNvPr id="9225" name="AutoShape 10"/>
          <p:cNvSpPr>
            <a:spLocks/>
          </p:cNvSpPr>
          <p:nvPr/>
        </p:nvSpPr>
        <p:spPr bwMode="auto">
          <a:xfrm rot="-5400000">
            <a:off x="6030931" y="3060798"/>
            <a:ext cx="161883" cy="5650028"/>
          </a:xfrm>
          <a:prstGeom prst="leftBrace">
            <a:avLst>
              <a:gd name="adj1" fmla="val 290850"/>
              <a:gd name="adj2" fmla="val 50000"/>
            </a:avLst>
          </a:prstGeom>
          <a:noFill/>
          <a:ln w="635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PE" sz="1400"/>
          </a:p>
        </p:txBody>
      </p:sp>
      <p:sp>
        <p:nvSpPr>
          <p:cNvPr id="10" name="Rectángulo 9"/>
          <p:cNvSpPr/>
          <p:nvPr/>
        </p:nvSpPr>
        <p:spPr>
          <a:xfrm>
            <a:off x="333772" y="423505"/>
            <a:ext cx="2530867" cy="553854"/>
          </a:xfrm>
          <a:prstGeom prst="rect">
            <a:avLst/>
          </a:prstGeom>
          <a:solidFill>
            <a:srgbClr val="FFC000"/>
          </a:solidFill>
          <a:ln>
            <a:noFill/>
          </a:ln>
        </p:spPr>
        <p:txBody>
          <a:bodyPr wrap="none">
            <a:spAutoFit/>
          </a:bodyPr>
          <a:lstStyle/>
          <a:p>
            <a:pPr algn="ctr" eaLnBrk="1" hangingPunct="1">
              <a:defRPr/>
            </a:pPr>
            <a:r>
              <a:rPr lang="es-ES" sz="2999" b="1" dirty="0">
                <a:ln w="0"/>
                <a:effectLst>
                  <a:outerShdw blurRad="38100" dist="19050" dir="2700000" algn="tl" rotWithShape="0">
                    <a:schemeClr val="dk1">
                      <a:alpha val="40000"/>
                    </a:schemeClr>
                  </a:outerShdw>
                </a:effectLst>
              </a:rPr>
              <a:t>LEY N° 27444</a:t>
            </a:r>
          </a:p>
        </p:txBody>
      </p:sp>
      <p:pic>
        <p:nvPicPr>
          <p:cNvPr id="9227" name="Picture 4" descr="Resultado de imagen para maestro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34659" y="4297137"/>
            <a:ext cx="1382352" cy="209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2421427" y="1864490"/>
            <a:ext cx="7063473" cy="923330"/>
          </a:xfrm>
          <a:prstGeom prst="rect">
            <a:avLst/>
          </a:prstGeom>
          <a:ln>
            <a:noFill/>
          </a:ln>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s-ES" sz="5400" b="0" cap="none" spc="0" dirty="0" smtClean="0">
                <a:ln w="0"/>
                <a:solidFill>
                  <a:schemeClr val="bg1"/>
                </a:solidFill>
                <a:effectLst>
                  <a:outerShdw blurRad="38100" dist="25400" dir="5400000" algn="ctr" rotWithShape="0">
                    <a:srgbClr val="6E747A">
                      <a:alpha val="43000"/>
                    </a:srgbClr>
                  </a:outerShdw>
                </a:effectLst>
              </a:rPr>
              <a:t>ACTO ADMINISTRATIVO</a:t>
            </a:r>
            <a:endParaRPr lang="es-E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8615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ángulo 2"/>
          <p:cNvSpPr>
            <a:spLocks noChangeArrowheads="1"/>
          </p:cNvSpPr>
          <p:nvPr/>
        </p:nvSpPr>
        <p:spPr bwMode="auto">
          <a:xfrm>
            <a:off x="1847369" y="1773671"/>
            <a:ext cx="8494087" cy="47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PE" sz="1500" b="1" dirty="0">
                <a:solidFill>
                  <a:schemeClr val="bg1"/>
                </a:solidFill>
              </a:rPr>
              <a:t>Artículo IV.- Principios del procedimiento administrativo</a:t>
            </a:r>
          </a:p>
          <a:p>
            <a:pPr algn="just" eaLnBrk="1" hangingPunct="1"/>
            <a:endParaRPr lang="es-PE" sz="1500" b="1" dirty="0"/>
          </a:p>
          <a:p>
            <a:pPr algn="just" eaLnBrk="1" hangingPunct="1"/>
            <a:r>
              <a:rPr lang="es-PE" sz="1500" dirty="0"/>
              <a:t>1. El procedimiento administrativo se sustenta fundamentalmente en los siguientes principios, sin perjuicio de la vigencia de otros principios generales del Derecho Administrativo:</a:t>
            </a:r>
          </a:p>
          <a:p>
            <a:pPr algn="just" eaLnBrk="1" hangingPunct="1"/>
            <a:endParaRPr lang="es-PE" sz="1500" dirty="0"/>
          </a:p>
          <a:p>
            <a:pPr algn="just" eaLnBrk="1" hangingPunct="1"/>
            <a:r>
              <a:rPr lang="es-PE" sz="1500" b="1" dirty="0"/>
              <a:t>1.1. Principio de legalidad.- </a:t>
            </a:r>
            <a:r>
              <a:rPr lang="es-PE" sz="1500" dirty="0"/>
              <a:t>Las autoridades administrativas deben actuar con respeto a la Constitución, la ley y al derecho, dentro de las facultades que le estén atribuidas y de acuerdo con los fines para los que les fueron conferidas.</a:t>
            </a:r>
          </a:p>
          <a:p>
            <a:pPr algn="just" eaLnBrk="1" hangingPunct="1"/>
            <a:endParaRPr lang="es-PE" sz="1500" dirty="0"/>
          </a:p>
          <a:p>
            <a:pPr algn="just" eaLnBrk="1" hangingPunct="1"/>
            <a:r>
              <a:rPr lang="es-PE" sz="1500" b="1" dirty="0"/>
              <a:t>1.17. Principio del ejercicio legítimo del poder.- </a:t>
            </a:r>
            <a:r>
              <a:rPr lang="es-PE" sz="1500" dirty="0"/>
              <a:t>La autoridad administrativa ejerce única y exclusivamente las competencias atribuidas para la finalidad prevista en las normas que le otorgan facultades o potestades, evitándose especialmente el abuso del poder, bien sea para objetivos distintos de los establecidos en las disposiciones generales o en contra del interés general. </a:t>
            </a:r>
          </a:p>
          <a:p>
            <a:pPr algn="just" eaLnBrk="1" hangingPunct="1"/>
            <a:endParaRPr lang="es-PE" sz="1500" dirty="0"/>
          </a:p>
          <a:p>
            <a:pPr algn="just" eaLnBrk="1" hangingPunct="1"/>
            <a:r>
              <a:rPr lang="es-PE" sz="1500" b="1" dirty="0"/>
              <a:t>1.18. Principio de responsabilidad.- </a:t>
            </a:r>
            <a:r>
              <a:rPr lang="es-PE" sz="1500" dirty="0"/>
              <a:t>La autoridad administrativa está obligada a responder por los daños ocasionados contra los administrados como consecuencia del mal funcionamiento de la actividad administrativa, conforme lo establecido en la presente ley. Las entidades y sus funcionarios o servidores asumen las consecuencias de sus actuaciones de acuerdo con el ordenamiento jurídico.</a:t>
            </a:r>
          </a:p>
        </p:txBody>
      </p:sp>
      <p:sp>
        <p:nvSpPr>
          <p:cNvPr id="4" name="Rectángulo 3"/>
          <p:cNvSpPr/>
          <p:nvPr/>
        </p:nvSpPr>
        <p:spPr>
          <a:xfrm>
            <a:off x="7768265" y="1495928"/>
            <a:ext cx="2530867" cy="553854"/>
          </a:xfrm>
          <a:prstGeom prst="rect">
            <a:avLst/>
          </a:prstGeom>
          <a:noFill/>
        </p:spPr>
        <p:txBody>
          <a:bodyPr wrap="none">
            <a:spAutoFit/>
          </a:bodyPr>
          <a:lstStyle/>
          <a:p>
            <a:pPr algn="ctr" eaLnBrk="1" hangingPunct="1">
              <a:defRPr/>
            </a:pPr>
            <a:r>
              <a:rPr lang="es-ES" sz="2999" b="1" dirty="0">
                <a:ln w="0"/>
                <a:solidFill>
                  <a:schemeClr val="accent3">
                    <a:lumMod val="50000"/>
                  </a:schemeClr>
                </a:solidFill>
                <a:effectLst>
                  <a:outerShdw blurRad="38100" dist="19050" dir="2700000" algn="tl" rotWithShape="0">
                    <a:schemeClr val="dk1">
                      <a:alpha val="40000"/>
                    </a:schemeClr>
                  </a:outerShdw>
                </a:effectLst>
              </a:rPr>
              <a:t>LEY N° 27444</a:t>
            </a:r>
          </a:p>
        </p:txBody>
      </p:sp>
    </p:spTree>
    <p:extLst>
      <p:ext uri="{BB962C8B-B14F-4D97-AF65-F5344CB8AC3E}">
        <p14:creationId xmlns:p14="http://schemas.microsoft.com/office/powerpoint/2010/main" val="63505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842333" y="1215556"/>
            <a:ext cx="2530867" cy="553854"/>
          </a:xfrm>
          <a:prstGeom prst="rect">
            <a:avLst/>
          </a:prstGeom>
          <a:noFill/>
        </p:spPr>
        <p:txBody>
          <a:bodyPr wrap="none">
            <a:spAutoFit/>
          </a:bodyPr>
          <a:lstStyle/>
          <a:p>
            <a:pPr algn="ctr" eaLnBrk="1" hangingPunct="1">
              <a:defRPr/>
            </a:pPr>
            <a:r>
              <a:rPr lang="es-ES" sz="2999" b="1" dirty="0">
                <a:ln w="0"/>
                <a:solidFill>
                  <a:schemeClr val="accent3">
                    <a:lumMod val="50000"/>
                  </a:schemeClr>
                </a:solidFill>
                <a:effectLst>
                  <a:outerShdw blurRad="38100" dist="19050" dir="2700000" algn="tl" rotWithShape="0">
                    <a:schemeClr val="dk1">
                      <a:alpha val="40000"/>
                    </a:schemeClr>
                  </a:outerShdw>
                </a:effectLst>
              </a:rPr>
              <a:t>LEY N° 27444</a:t>
            </a:r>
          </a:p>
        </p:txBody>
      </p:sp>
      <p:sp>
        <p:nvSpPr>
          <p:cNvPr id="2" name="Rectángulo 1"/>
          <p:cNvSpPr/>
          <p:nvPr/>
        </p:nvSpPr>
        <p:spPr>
          <a:xfrm>
            <a:off x="1807694" y="1773671"/>
            <a:ext cx="8565506" cy="4061593"/>
          </a:xfrm>
          <a:prstGeom prst="rect">
            <a:avLst/>
          </a:prstGeom>
          <a:ln>
            <a:solidFill>
              <a:schemeClr val="accent4">
                <a:lumMod val="50000"/>
              </a:schemeClr>
            </a:solidFill>
          </a:ln>
        </p:spPr>
        <p:txBody>
          <a:bodyPr>
            <a:spAutoFit/>
          </a:bodyPr>
          <a:lstStyle/>
          <a:p>
            <a:pPr algn="just" eaLnBrk="1" hangingPunct="1">
              <a:defRPr/>
            </a:pPr>
            <a:r>
              <a:rPr lang="es-PE" sz="1200" b="1" dirty="0">
                <a:latin typeface="+mj-lt"/>
                <a:ea typeface="Times New Roman" panose="02020603050405020304" pitchFamily="18" charset="0"/>
              </a:rPr>
              <a:t>     ARTÍCULO 3.- REQUISITOS DE VALIDEZ DE LOS ACTOS ADMINISTRATIVOS</a:t>
            </a:r>
            <a:endParaRPr lang="es-PE" sz="1200" dirty="0">
              <a:latin typeface="+mj-lt"/>
              <a:ea typeface="Times New Roman" panose="02020603050405020304" pitchFamily="18" charset="0"/>
            </a:endParaRPr>
          </a:p>
          <a:p>
            <a:pPr algn="just" eaLnBrk="1" hangingPunct="1">
              <a:defRPr/>
            </a:pPr>
            <a:r>
              <a:rPr lang="es-PE" sz="1200" dirty="0">
                <a:latin typeface="+mj-lt"/>
                <a:ea typeface="Times New Roman" panose="02020603050405020304" pitchFamily="18" charset="0"/>
              </a:rPr>
              <a:t>     Son requisitos de validez de los actos administrativos:</a:t>
            </a:r>
          </a:p>
          <a:p>
            <a:pPr algn="just" eaLnBrk="1" hangingPunct="1">
              <a:defRPr/>
            </a:pPr>
            <a:endParaRPr lang="es-PE" sz="1200" dirty="0">
              <a:latin typeface="+mj-lt"/>
              <a:ea typeface="Times New Roman" panose="02020603050405020304" pitchFamily="18" charset="0"/>
            </a:endParaRPr>
          </a:p>
          <a:p>
            <a:pPr algn="just" eaLnBrk="1" hangingPunct="1">
              <a:defRPr/>
            </a:pPr>
            <a:r>
              <a:rPr lang="es-PE" sz="1200" b="1" dirty="0">
                <a:latin typeface="+mj-lt"/>
                <a:ea typeface="Times New Roman" panose="02020603050405020304" pitchFamily="18" charset="0"/>
              </a:rPr>
              <a:t>     1. Competencia.- </a:t>
            </a:r>
            <a:r>
              <a:rPr lang="es-PE" sz="1200" dirty="0">
                <a:latin typeface="+mj-lt"/>
                <a:ea typeface="Times New Roman" panose="02020603050405020304" pitchFamily="18" charset="0"/>
              </a:rPr>
              <a:t>Ser emitido por el órgano facultado en razón de la materia, territorio, grado, tiempo o cuantía, a través de la autoridad regularmente nominada al momento del dictado y en caso de órganos colegiados, cumpliendo los requisitos de sesión, quórum y deliberación indispensables para su emisión.</a:t>
            </a:r>
          </a:p>
          <a:p>
            <a:pPr algn="just" eaLnBrk="1" hangingPunct="1">
              <a:defRPr/>
            </a:pPr>
            <a:endParaRPr lang="es-PE" sz="1200" dirty="0">
              <a:latin typeface="+mj-lt"/>
              <a:ea typeface="Times New Roman" panose="02020603050405020304" pitchFamily="18" charset="0"/>
            </a:endParaRPr>
          </a:p>
          <a:p>
            <a:pPr algn="just" eaLnBrk="1" hangingPunct="1">
              <a:defRPr/>
            </a:pPr>
            <a:r>
              <a:rPr lang="es-PE" sz="1200" dirty="0">
                <a:latin typeface="+mj-lt"/>
                <a:ea typeface="Times New Roman" panose="02020603050405020304" pitchFamily="18" charset="0"/>
              </a:rPr>
              <a:t>     </a:t>
            </a:r>
            <a:r>
              <a:rPr lang="es-PE" sz="1200" b="1" dirty="0">
                <a:latin typeface="+mj-lt"/>
                <a:ea typeface="Times New Roman" panose="02020603050405020304" pitchFamily="18" charset="0"/>
              </a:rPr>
              <a:t>2. Objeto o contenido.-</a:t>
            </a:r>
            <a:r>
              <a:rPr lang="es-PE" sz="1200" dirty="0">
                <a:latin typeface="+mj-lt"/>
                <a:ea typeface="Times New Roman" panose="02020603050405020304" pitchFamily="18" charset="0"/>
              </a:rPr>
              <a:t> Los actos administrativos deben expresar su respectivo objeto, de tal modo que pueda determinarse inequívocamente sus efectos jurídicos. Su contenido se ajustará a lo dispuesto en el ordenamiento jurídico, debiendo ser lícito, preciso, posible física y jurídicamente, y comprender las cuestiones surgidas de la motivación.</a:t>
            </a:r>
          </a:p>
          <a:p>
            <a:pPr algn="just" eaLnBrk="1" hangingPunct="1">
              <a:defRPr/>
            </a:pPr>
            <a:endParaRPr lang="es-PE" sz="1200" dirty="0">
              <a:latin typeface="+mj-lt"/>
              <a:ea typeface="Times New Roman" panose="02020603050405020304" pitchFamily="18" charset="0"/>
            </a:endParaRPr>
          </a:p>
          <a:p>
            <a:pPr algn="just" eaLnBrk="1" hangingPunct="1">
              <a:defRPr/>
            </a:pPr>
            <a:r>
              <a:rPr lang="es-PE" sz="1200" dirty="0">
                <a:latin typeface="+mj-lt"/>
                <a:ea typeface="Times New Roman" panose="02020603050405020304" pitchFamily="18" charset="0"/>
              </a:rPr>
              <a:t>     </a:t>
            </a:r>
            <a:r>
              <a:rPr lang="es-PE" sz="1200" b="1" dirty="0">
                <a:latin typeface="+mj-lt"/>
                <a:ea typeface="Times New Roman" panose="02020603050405020304" pitchFamily="18" charset="0"/>
              </a:rPr>
              <a:t>3. Finalidad Pública.-</a:t>
            </a:r>
            <a:r>
              <a:rPr lang="es-PE" sz="1200" dirty="0">
                <a:latin typeface="+mj-lt"/>
                <a:ea typeface="Times New Roman" panose="02020603050405020304" pitchFamily="18" charset="0"/>
              </a:rPr>
              <a:t> Adecuarse a las finalidades de interés público asumidas por las normas que otorgan las facultades al órgano emisor, sin que pueda habilitársele a perseguir mediante el acto, aun encubiertamente, alguna finalidad sea personal de la propia autoridad, a favor de un tercero, u otra finalidad pública distinta a la prevista en la ley. La ausencia de normas que indique los fines de una facultad no genera discrecionalidad.</a:t>
            </a:r>
          </a:p>
          <a:p>
            <a:pPr algn="just" eaLnBrk="1" hangingPunct="1">
              <a:defRPr/>
            </a:pPr>
            <a:endParaRPr lang="es-PE" sz="1200" dirty="0">
              <a:latin typeface="+mj-lt"/>
              <a:ea typeface="Times New Roman" panose="02020603050405020304" pitchFamily="18" charset="0"/>
            </a:endParaRPr>
          </a:p>
          <a:p>
            <a:pPr algn="just" eaLnBrk="1" hangingPunct="1">
              <a:defRPr/>
            </a:pPr>
            <a:r>
              <a:rPr lang="es-PE" sz="1200" dirty="0">
                <a:latin typeface="+mj-lt"/>
                <a:ea typeface="Times New Roman" panose="02020603050405020304" pitchFamily="18" charset="0"/>
              </a:rPr>
              <a:t>    </a:t>
            </a:r>
            <a:r>
              <a:rPr lang="es-PE" sz="1500" dirty="0">
                <a:solidFill>
                  <a:srgbClr val="FF0000"/>
                </a:solidFill>
                <a:latin typeface="+mj-lt"/>
                <a:ea typeface="Times New Roman" panose="02020603050405020304" pitchFamily="18" charset="0"/>
              </a:rPr>
              <a:t> </a:t>
            </a:r>
            <a:r>
              <a:rPr lang="es-PE" sz="1500" b="1" dirty="0">
                <a:solidFill>
                  <a:srgbClr val="FF0000"/>
                </a:solidFill>
                <a:latin typeface="+mj-lt"/>
                <a:ea typeface="Times New Roman" panose="02020603050405020304" pitchFamily="18" charset="0"/>
              </a:rPr>
              <a:t>4. Motivación.-</a:t>
            </a:r>
            <a:r>
              <a:rPr lang="es-PE" sz="1500" dirty="0">
                <a:solidFill>
                  <a:srgbClr val="FF0000"/>
                </a:solidFill>
                <a:latin typeface="+mj-lt"/>
                <a:ea typeface="Times New Roman" panose="02020603050405020304" pitchFamily="18" charset="0"/>
              </a:rPr>
              <a:t> El acto administrativo debe estar debidamente motivado en proporción al contenido y conforme al ordenamiento jurídico.</a:t>
            </a:r>
          </a:p>
          <a:p>
            <a:pPr algn="just" eaLnBrk="1" hangingPunct="1">
              <a:defRPr/>
            </a:pPr>
            <a:endParaRPr lang="es-PE" sz="1200" dirty="0">
              <a:latin typeface="+mj-lt"/>
              <a:ea typeface="Times New Roman" panose="02020603050405020304" pitchFamily="18" charset="0"/>
            </a:endParaRPr>
          </a:p>
          <a:p>
            <a:pPr algn="just" eaLnBrk="1" hangingPunct="1">
              <a:defRPr/>
            </a:pPr>
            <a:r>
              <a:rPr lang="es-PE" sz="1200" dirty="0">
                <a:latin typeface="+mj-lt"/>
                <a:ea typeface="Times New Roman" panose="02020603050405020304" pitchFamily="18" charset="0"/>
              </a:rPr>
              <a:t>     </a:t>
            </a:r>
            <a:r>
              <a:rPr lang="es-PE" sz="1200" b="1" dirty="0">
                <a:latin typeface="+mj-lt"/>
                <a:ea typeface="Times New Roman" panose="02020603050405020304" pitchFamily="18" charset="0"/>
              </a:rPr>
              <a:t>5.</a:t>
            </a:r>
            <a:r>
              <a:rPr lang="es-PE" sz="1200" dirty="0">
                <a:latin typeface="+mj-lt"/>
                <a:ea typeface="Times New Roman" panose="02020603050405020304" pitchFamily="18" charset="0"/>
              </a:rPr>
              <a:t> </a:t>
            </a:r>
            <a:r>
              <a:rPr lang="es-PE" sz="1200" b="1" dirty="0">
                <a:latin typeface="+mj-lt"/>
                <a:ea typeface="Times New Roman" panose="02020603050405020304" pitchFamily="18" charset="0"/>
              </a:rPr>
              <a:t>Procedimiento regular.-</a:t>
            </a:r>
            <a:r>
              <a:rPr lang="es-PE" sz="1200" dirty="0">
                <a:latin typeface="+mj-lt"/>
                <a:ea typeface="Times New Roman" panose="02020603050405020304" pitchFamily="18" charset="0"/>
              </a:rPr>
              <a:t> Antes de su emisión, el acto debe ser conformado mediante el cumplimiento del procedimiento administrativo previsto para su generación. </a:t>
            </a:r>
          </a:p>
        </p:txBody>
      </p:sp>
      <p:pic>
        <p:nvPicPr>
          <p:cNvPr id="5" name="Picture 4" descr="Resultado de imagen para pensativo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9440" y="813834"/>
            <a:ext cx="1364186" cy="136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63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68265" y="1495928"/>
            <a:ext cx="2530867" cy="553854"/>
          </a:xfrm>
          <a:prstGeom prst="rect">
            <a:avLst/>
          </a:prstGeom>
          <a:noFill/>
        </p:spPr>
        <p:txBody>
          <a:bodyPr wrap="none">
            <a:spAutoFit/>
          </a:bodyPr>
          <a:lstStyle/>
          <a:p>
            <a:pPr algn="ctr" eaLnBrk="1" hangingPunct="1">
              <a:defRPr/>
            </a:pPr>
            <a:r>
              <a:rPr lang="es-ES" sz="2999" b="1" dirty="0">
                <a:ln w="0"/>
                <a:solidFill>
                  <a:srgbClr val="CC6600"/>
                </a:solidFill>
                <a:effectLst>
                  <a:outerShdw blurRad="38100" dist="19050" dir="2700000" algn="tl" rotWithShape="0">
                    <a:schemeClr val="dk1">
                      <a:alpha val="40000"/>
                    </a:schemeClr>
                  </a:outerShdw>
                </a:effectLst>
              </a:rPr>
              <a:t>LEY N° 27444</a:t>
            </a:r>
          </a:p>
        </p:txBody>
      </p:sp>
      <p:sp>
        <p:nvSpPr>
          <p:cNvPr id="3" name="Rectángulo 2"/>
          <p:cNvSpPr/>
          <p:nvPr/>
        </p:nvSpPr>
        <p:spPr>
          <a:xfrm>
            <a:off x="1980683" y="2130764"/>
            <a:ext cx="8216348" cy="3784666"/>
          </a:xfrm>
          <a:prstGeom prst="rect">
            <a:avLst/>
          </a:prstGeom>
          <a:ln>
            <a:solidFill>
              <a:schemeClr val="accent4">
                <a:lumMod val="50000"/>
              </a:schemeClr>
            </a:solidFill>
          </a:ln>
        </p:spPr>
        <p:txBody>
          <a:bodyPr>
            <a:spAutoFit/>
          </a:bodyPr>
          <a:lstStyle/>
          <a:p>
            <a:pPr algn="just" eaLnBrk="1" hangingPunct="1">
              <a:defRPr/>
            </a:pPr>
            <a:r>
              <a:rPr lang="es-PE" sz="1500" b="1" dirty="0">
                <a:latin typeface="+mj-lt"/>
                <a:ea typeface="Times New Roman" panose="02020603050405020304" pitchFamily="18" charset="0"/>
              </a:rPr>
              <a:t>ARTÍCULO 6. MOTIVACIÓN DEL ACTO ADMINISTRATIVO</a:t>
            </a:r>
          </a:p>
          <a:p>
            <a:pPr algn="just" eaLnBrk="1" hangingPunct="1">
              <a:defRPr/>
            </a:pPr>
            <a:endParaRPr lang="es-PE" sz="1500" dirty="0">
              <a:latin typeface="+mj-lt"/>
              <a:ea typeface="Times New Roman" panose="02020603050405020304" pitchFamily="18" charset="0"/>
            </a:endParaRPr>
          </a:p>
          <a:p>
            <a:pPr algn="just" eaLnBrk="1" hangingPunct="1">
              <a:defRPr/>
            </a:pPr>
            <a:r>
              <a:rPr lang="es-PE" sz="1500" b="1" dirty="0">
                <a:latin typeface="+mj-lt"/>
                <a:ea typeface="Times New Roman" panose="02020603050405020304" pitchFamily="18" charset="0"/>
              </a:rPr>
              <a:t>     </a:t>
            </a:r>
            <a:r>
              <a:rPr lang="es-PE" sz="1500" dirty="0">
                <a:latin typeface="+mj-lt"/>
                <a:ea typeface="Times New Roman" panose="02020603050405020304" pitchFamily="18" charset="0"/>
              </a:rPr>
              <a:t>6.1 La motivación debe ser </a:t>
            </a:r>
            <a:r>
              <a:rPr lang="es-PE" sz="1500" dirty="0">
                <a:solidFill>
                  <a:srgbClr val="FF0000"/>
                </a:solidFill>
                <a:latin typeface="+mj-lt"/>
                <a:ea typeface="Times New Roman" panose="02020603050405020304" pitchFamily="18" charset="0"/>
              </a:rPr>
              <a:t>expresa, mediante una relación concreta y directa de los hechos probados relevantes del caso específico, y la exposición de las razones jurídicas y normativas que con referencia directa a los anteriores justifican el acto adoptado</a:t>
            </a:r>
            <a:r>
              <a:rPr lang="es-PE" sz="1500" dirty="0">
                <a:latin typeface="+mj-lt"/>
                <a:ea typeface="Times New Roman" panose="02020603050405020304" pitchFamily="18" charset="0"/>
              </a:rPr>
              <a:t>.</a:t>
            </a:r>
          </a:p>
          <a:p>
            <a:pPr algn="just" eaLnBrk="1" hangingPunct="1">
              <a:defRPr/>
            </a:pPr>
            <a:endParaRPr lang="es-PE" sz="1500" dirty="0">
              <a:latin typeface="+mj-lt"/>
              <a:ea typeface="Times New Roman" panose="02020603050405020304" pitchFamily="18" charset="0"/>
            </a:endParaRPr>
          </a:p>
          <a:p>
            <a:pPr algn="just" eaLnBrk="1" hangingPunct="1">
              <a:defRPr/>
            </a:pPr>
            <a:r>
              <a:rPr lang="es-PE" sz="1500" dirty="0">
                <a:latin typeface="+mj-lt"/>
                <a:ea typeface="Times New Roman" panose="02020603050405020304" pitchFamily="18" charset="0"/>
              </a:rPr>
              <a:t>     6.2 Puede motivarse mediante la declaración de conformidad con los fundamentos y conclusiones de anteriores dictámenes, decisiones o informes obrantes en el expediente, a condición de que se les identifique de modo certero, y que por esta situación constituyan parte integrante del respectivo acto. Los informes, dictámenes o similares que sirvan de fundamento a la decisión, deben ser notificados al administrado conjuntamente con el acto administrativo.</a:t>
            </a:r>
          </a:p>
          <a:p>
            <a:pPr algn="just" eaLnBrk="1" hangingPunct="1">
              <a:defRPr/>
            </a:pPr>
            <a:endParaRPr lang="es-PE" sz="1500" dirty="0">
              <a:latin typeface="+mj-lt"/>
              <a:ea typeface="Times New Roman" panose="02020603050405020304" pitchFamily="18" charset="0"/>
            </a:endParaRPr>
          </a:p>
          <a:p>
            <a:pPr algn="just" eaLnBrk="1" hangingPunct="1">
              <a:defRPr/>
            </a:pPr>
            <a:r>
              <a:rPr lang="es-PE" sz="1500" dirty="0">
                <a:latin typeface="+mj-lt"/>
                <a:ea typeface="Times New Roman" panose="02020603050405020304" pitchFamily="18" charset="0"/>
              </a:rPr>
              <a:t>     6.3 No son admisibles como motivación, la exposición de fórmulas generales o vacías de fundamentación para el caso concreto o aquellas fórmulas que por su oscuridad, vaguedad, contradicción o insuficiencia no resulten específicamente esclarecedoras para la motivación del acto.</a:t>
            </a:r>
          </a:p>
        </p:txBody>
      </p:sp>
    </p:spTree>
    <p:extLst>
      <p:ext uri="{BB962C8B-B14F-4D97-AF65-F5344CB8AC3E}">
        <p14:creationId xmlns:p14="http://schemas.microsoft.com/office/powerpoint/2010/main" val="390780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rot="20654002">
            <a:off x="563904" y="3290148"/>
            <a:ext cx="9281481" cy="1477328"/>
          </a:xfrm>
          <a:prstGeom prst="rect">
            <a:avLst/>
          </a:prstGeom>
          <a:ln w="38100">
            <a:solidFill>
              <a:srgbClr val="FF0000"/>
            </a:solidFill>
          </a:ln>
        </p:spPr>
        <p:txBody>
          <a:bodyPr wrap="square">
            <a:spAutoFit/>
          </a:bodyPr>
          <a:lstStyle/>
          <a:p>
            <a:pPr algn="just" eaLnBrk="1" hangingPunct="1">
              <a:defRPr/>
            </a:pPr>
            <a:r>
              <a:rPr lang="es-PE" sz="3000" b="1" dirty="0" smtClean="0">
                <a:latin typeface="+mj-lt"/>
                <a:ea typeface="Times New Roman" panose="02020603050405020304" pitchFamily="18" charset="0"/>
              </a:rPr>
              <a:t>¿Cree usted que el tribunal de contrataciones puede sancionar a un contratista por formular solicitudes de ampliación de plazo que no se encuentren motivados?  </a:t>
            </a:r>
            <a:endParaRPr lang="es-PE" sz="3000" b="1" dirty="0">
              <a:latin typeface="+mj-lt"/>
              <a:ea typeface="Times New Roman" panose="02020603050405020304" pitchFamily="18" charset="0"/>
            </a:endParaRPr>
          </a:p>
        </p:txBody>
      </p:sp>
      <p:pic>
        <p:nvPicPr>
          <p:cNvPr id="4102" name="Picture 6" descr="Resultado de imagen para seÃ±ales de transito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34772" y="695062"/>
            <a:ext cx="22193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27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 y="2348880"/>
            <a:ext cx="12188824" cy="1142702"/>
          </a:xfrm>
          <a:solidFill>
            <a:srgbClr val="FFC000"/>
          </a:solidFill>
        </p:spPr>
        <p:txBody>
          <a:bodyPr/>
          <a:lstStyle/>
          <a:p>
            <a:pPr algn="ctr" eaLnBrk="1" hangingPunct="1">
              <a:defRPr/>
            </a:pPr>
            <a:r>
              <a:rPr lang="es-PE" sz="2999" dirty="0">
                <a:solidFill>
                  <a:schemeClr val="bg1"/>
                </a:solidFill>
              </a:rPr>
              <a:t>LA MOTIVACION DESDE EL PUNTO DE VISTA DEL TRIBUNAL DE CONTRATACIONES</a:t>
            </a:r>
          </a:p>
        </p:txBody>
      </p:sp>
    </p:spTree>
    <p:extLst>
      <p:ext uri="{BB962C8B-B14F-4D97-AF65-F5344CB8AC3E}">
        <p14:creationId xmlns:p14="http://schemas.microsoft.com/office/powerpoint/2010/main" val="300811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2 CuadroTexto"/>
          <p:cNvSpPr txBox="1"/>
          <p:nvPr/>
        </p:nvSpPr>
        <p:spPr>
          <a:xfrm>
            <a:off x="370081" y="291375"/>
            <a:ext cx="11818743" cy="580985"/>
          </a:xfrm>
          <a:prstGeom prst="rect">
            <a:avLst/>
          </a:prstGeom>
          <a:solidFill>
            <a:srgbClr val="FFC000"/>
          </a:solidFill>
        </p:spPr>
        <p:txBody>
          <a:bodyPr wrap="square" lIns="118284" tIns="59143" rIns="118284" bIns="59143" rtlCol="0">
            <a:spAutoFit/>
          </a:bodyPr>
          <a:lstStyle/>
          <a:p>
            <a:pPr defTabSz="1182787"/>
            <a:r>
              <a:rPr lang="es-PE" sz="2999" b="1" dirty="0">
                <a:solidFill>
                  <a:schemeClr val="accent2">
                    <a:lumMod val="50000"/>
                  </a:schemeClr>
                </a:solidFill>
                <a:latin typeface="Calibri"/>
              </a:rPr>
              <a:t>ESPECIALIDAD DE LA NORMA </a:t>
            </a:r>
          </a:p>
        </p:txBody>
      </p:sp>
      <p:sp>
        <p:nvSpPr>
          <p:cNvPr id="2" name="Rectángulo 1"/>
          <p:cNvSpPr/>
          <p:nvPr/>
        </p:nvSpPr>
        <p:spPr>
          <a:xfrm>
            <a:off x="793168" y="4151771"/>
            <a:ext cx="11037162" cy="1784639"/>
          </a:xfrm>
          <a:prstGeom prst="rect">
            <a:avLst/>
          </a:prstGeom>
          <a:ln>
            <a:solidFill>
              <a:schemeClr val="accent2">
                <a:lumMod val="75000"/>
              </a:schemeClr>
            </a:solidFill>
          </a:ln>
        </p:spPr>
        <p:txBody>
          <a:bodyPr wrap="square">
            <a:spAutoFit/>
          </a:bodyPr>
          <a:lstStyle/>
          <a:p>
            <a:pPr lvl="1" algn="just">
              <a:spcBef>
                <a:spcPts val="1200"/>
              </a:spcBef>
              <a:buSzPts val="1100"/>
              <a:tabLst>
                <a:tab pos="450080" algn="l"/>
                <a:tab pos="914126" algn="l"/>
              </a:tabLst>
            </a:pPr>
            <a:endParaRPr lang="es-ES" sz="1600" i="1" dirty="0">
              <a:solidFill>
                <a:srgbClr val="000000"/>
              </a:solidFill>
              <a:latin typeface="Arial" panose="020B0604020202020204" pitchFamily="34" charset="0"/>
              <a:ea typeface="Tahoma" panose="020B0604030504040204" pitchFamily="34" charset="0"/>
              <a:cs typeface="Arial" panose="020B0604020202020204" pitchFamily="34" charset="0"/>
            </a:endParaRPr>
          </a:p>
          <a:p>
            <a:pPr lvl="1" algn="just">
              <a:spcBef>
                <a:spcPts val="1200"/>
              </a:spcBef>
              <a:buSzPts val="1100"/>
              <a:tabLst>
                <a:tab pos="450080" algn="l"/>
                <a:tab pos="914126" algn="l"/>
              </a:tabLst>
            </a:pPr>
            <a:r>
              <a:rPr lang="es-ES" sz="1600" b="1" dirty="0">
                <a:solidFill>
                  <a:srgbClr val="000000"/>
                </a:solidFill>
                <a:latin typeface="Arial" panose="020B0604020202020204" pitchFamily="34" charset="0"/>
                <a:ea typeface="Batang" panose="02030600000101010101" pitchFamily="18" charset="-127"/>
                <a:cs typeface="Arial" panose="020B0604020202020204" pitchFamily="34" charset="0"/>
              </a:rPr>
              <a:t>LEY DE CONTRATACIONES DEL ESTADO – LEY N° 30225, MODIFICADA MEDIANTE D.L N° 1341</a:t>
            </a:r>
          </a:p>
          <a:p>
            <a:pPr lvl="1" algn="just">
              <a:spcBef>
                <a:spcPts val="1200"/>
              </a:spcBef>
              <a:buSzPts val="1100"/>
              <a:tabLst>
                <a:tab pos="450080" algn="l"/>
                <a:tab pos="914126" algn="l"/>
              </a:tabLst>
            </a:pP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primera disposición complementaria final</a:t>
            </a:r>
          </a:p>
          <a:p>
            <a:pPr lvl="1" algn="just">
              <a:spcBef>
                <a:spcPts val="1200"/>
              </a:spcBef>
              <a:buSzPts val="1100"/>
              <a:tabLst>
                <a:tab pos="450080" algn="l"/>
                <a:tab pos="914126" algn="l"/>
              </a:tabLst>
            </a:pPr>
            <a:r>
              <a:rPr lang="es-ES" sz="1600" b="1" i="1" dirty="0">
                <a:solidFill>
                  <a:srgbClr val="000000"/>
                </a:solidFill>
                <a:latin typeface="Arial" panose="020B0604020202020204" pitchFamily="34" charset="0"/>
                <a:ea typeface="ArialMT"/>
                <a:cs typeface="Arial" panose="020B0604020202020204" pitchFamily="34" charset="0"/>
              </a:rPr>
              <a:t>La presente Ley y su reglamento prevalecen sobre las normas del procedimiento administrativo general, de derecho público y sobre aquellas de derecho privado que le sean aplicables.</a:t>
            </a:r>
            <a:endParaRPr lang="es-PE" sz="16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074" name="Picture 2" descr="Resultado de imagen para especial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395" y="1316170"/>
            <a:ext cx="1732811" cy="182401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3047206" y="1316170"/>
            <a:ext cx="8783124" cy="2630805"/>
          </a:xfrm>
          <a:prstGeom prst="rect">
            <a:avLst/>
          </a:prstGeom>
          <a:ln>
            <a:solidFill>
              <a:schemeClr val="accent2">
                <a:lumMod val="75000"/>
              </a:schemeClr>
            </a:solidFill>
          </a:ln>
        </p:spPr>
        <p:txBody>
          <a:bodyPr wrap="square">
            <a:spAutoFit/>
          </a:bodyPr>
          <a:lstStyle/>
          <a:p>
            <a:pPr lvl="1" algn="just">
              <a:spcBef>
                <a:spcPts val="1200"/>
              </a:spcBef>
              <a:buSzPts val="1100"/>
              <a:tabLst>
                <a:tab pos="450080" algn="l"/>
                <a:tab pos="914126" algn="l"/>
              </a:tabLst>
            </a:pPr>
            <a:r>
              <a:rPr lang="es-ES" sz="1500" b="1" dirty="0">
                <a:solidFill>
                  <a:srgbClr val="000000"/>
                </a:solidFill>
                <a:latin typeface="Arial" panose="020B0604020202020204" pitchFamily="34" charset="0"/>
                <a:ea typeface="Tahoma" panose="020B0604030504040204" pitchFamily="34" charset="0"/>
                <a:cs typeface="Arial" panose="020B0604020202020204" pitchFamily="34" charset="0"/>
              </a:rPr>
              <a:t>SALA CIVIL TRANSITORIA DE LA CORTE SUPREMA DE JUSTICIA DE LA REPÚBLICA</a:t>
            </a:r>
          </a:p>
          <a:p>
            <a:pPr lvl="1" algn="just">
              <a:spcBef>
                <a:spcPts val="1200"/>
              </a:spcBef>
              <a:buSzPts val="1100"/>
              <a:tabLst>
                <a:tab pos="450080" algn="l"/>
                <a:tab pos="914126" algn="l"/>
              </a:tabLst>
            </a:pPr>
            <a:r>
              <a:rPr lang="es-ES" sz="1500" dirty="0">
                <a:solidFill>
                  <a:srgbClr val="000000"/>
                </a:solidFill>
                <a:latin typeface="Arial" panose="020B0604020202020204" pitchFamily="34" charset="0"/>
                <a:ea typeface="Tahoma" panose="020B0604030504040204" pitchFamily="34" charset="0"/>
                <a:cs typeface="Arial" panose="020B0604020202020204" pitchFamily="34" charset="0"/>
              </a:rPr>
              <a:t>Apelación N° 2487-2014, de fecha 12 de junio de 2015</a:t>
            </a:r>
          </a:p>
          <a:p>
            <a:pPr lvl="1" algn="just">
              <a:spcBef>
                <a:spcPts val="1200"/>
              </a:spcBef>
              <a:buSzPts val="1100"/>
              <a:tabLst>
                <a:tab pos="450080" algn="l"/>
                <a:tab pos="914126" algn="l"/>
              </a:tabLst>
            </a:pPr>
            <a:r>
              <a:rPr lang="es-ES" sz="1500" dirty="0">
                <a:solidFill>
                  <a:srgbClr val="000000"/>
                </a:solidFill>
                <a:latin typeface="Arial" panose="020B0604020202020204" pitchFamily="34" charset="0"/>
                <a:ea typeface="Tahoma" panose="020B0604030504040204" pitchFamily="34" charset="0"/>
                <a:cs typeface="Arial" panose="020B0604020202020204" pitchFamily="34" charset="0"/>
              </a:rPr>
              <a:t>Octavo considerando</a:t>
            </a:r>
          </a:p>
          <a:p>
            <a:pPr lvl="1" algn="just">
              <a:spcBef>
                <a:spcPts val="1200"/>
              </a:spcBef>
              <a:buSzPts val="1100"/>
              <a:tabLst>
                <a:tab pos="450080" algn="l"/>
                <a:tab pos="914126" algn="l"/>
              </a:tabLst>
            </a:pPr>
            <a:r>
              <a:rPr lang="es-ES" sz="1500" i="1" dirty="0">
                <a:solidFill>
                  <a:srgbClr val="000000"/>
                </a:solidFill>
                <a:latin typeface="Arial" panose="020B0604020202020204" pitchFamily="34" charset="0"/>
                <a:ea typeface="Tahoma" panose="020B0604030504040204" pitchFamily="34" charset="0"/>
                <a:cs typeface="Arial" panose="020B0604020202020204" pitchFamily="34" charset="0"/>
              </a:rPr>
              <a:t>“Es de señalar que el Texto Único Ordenado de la Ley de Contrataciones y Adquisiciones del Estado- D.S. 083-2004PCM en su artículo 4.1 prescribe: la presente Ley y su Reglamento prevalecen sobre las normas entre la ley del procedimiento administrativo y sobre aquellas de derecho común que le sean aplicables, </a:t>
            </a:r>
            <a:r>
              <a:rPr lang="es-ES" sz="1500" b="1" i="1" dirty="0">
                <a:solidFill>
                  <a:srgbClr val="000000"/>
                </a:solidFill>
                <a:latin typeface="Arial" panose="020B0604020202020204" pitchFamily="34" charset="0"/>
                <a:ea typeface="Tahoma" panose="020B0604030504040204" pitchFamily="34" charset="0"/>
                <a:cs typeface="Arial" panose="020B0604020202020204" pitchFamily="34" charset="0"/>
              </a:rPr>
              <a:t>en ese sentido ante cualquier conflicto de normas entre la Ley del Procedimiento Administrativo y la Ley de Contrataciones y Adquisiciones del Estado debe preferirse la última</a:t>
            </a:r>
            <a:r>
              <a:rPr lang="es-ES" sz="1500" i="1" dirty="0">
                <a:solidFill>
                  <a:srgbClr val="000000"/>
                </a:solidFill>
                <a:latin typeface="Arial" panose="020B0604020202020204" pitchFamily="34" charset="0"/>
                <a:ea typeface="Tahoma" panose="020B0604030504040204" pitchFamily="34" charset="0"/>
                <a:cs typeface="Arial" panose="020B0604020202020204" pitchFamily="34" charset="0"/>
              </a:rPr>
              <a:t>”.</a:t>
            </a:r>
          </a:p>
        </p:txBody>
      </p:sp>
    </p:spTree>
    <p:extLst>
      <p:ext uri="{BB962C8B-B14F-4D97-AF65-F5344CB8AC3E}">
        <p14:creationId xmlns:p14="http://schemas.microsoft.com/office/powerpoint/2010/main" val="258481471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5461"/>
            <a:ext cx="12188824" cy="1142702"/>
          </a:xfrm>
          <a:solidFill>
            <a:schemeClr val="accent5">
              <a:lumMod val="75000"/>
            </a:schemeClr>
          </a:solidFill>
        </p:spPr>
        <p:txBody>
          <a:bodyPr/>
          <a:lstStyle/>
          <a:p>
            <a:pPr eaLnBrk="1" hangingPunct="1">
              <a:defRPr/>
            </a:pPr>
            <a:r>
              <a:rPr lang="es-PE" sz="2999" dirty="0">
                <a:solidFill>
                  <a:schemeClr val="bg1"/>
                </a:solidFill>
              </a:rPr>
              <a:t>LA MOTIVACION DESDE EL PUNTO DE VISTA DEL TRIBUNAL DE CONTRATACIONES</a:t>
            </a:r>
          </a:p>
        </p:txBody>
      </p:sp>
      <p:sp>
        <p:nvSpPr>
          <p:cNvPr id="14339" name="Rectángulo 5"/>
          <p:cNvSpPr>
            <a:spLocks noChangeArrowheads="1"/>
          </p:cNvSpPr>
          <p:nvPr/>
        </p:nvSpPr>
        <p:spPr bwMode="auto">
          <a:xfrm>
            <a:off x="179061" y="1661084"/>
            <a:ext cx="5749549" cy="50377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har char="•"/>
              <a:tabLst>
                <a:tab pos="449263" algn="l"/>
                <a:tab pos="914400" algn="l"/>
              </a:tabLst>
              <a:defRPr sz="3200">
                <a:solidFill>
                  <a:schemeClr val="tx1"/>
                </a:solidFill>
                <a:latin typeface="Arial" panose="020B0604020202020204" pitchFamily="34" charset="0"/>
                <a:cs typeface="Arial" panose="020B0604020202020204" pitchFamily="34" charset="0"/>
              </a:defRPr>
            </a:lvl1pPr>
            <a:lvl2pPr>
              <a:spcBef>
                <a:spcPct val="20000"/>
              </a:spcBef>
              <a:buChar char="–"/>
              <a:tabLst>
                <a:tab pos="449263" algn="l"/>
                <a:tab pos="914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49263" algn="l"/>
                <a:tab pos="914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49263" algn="l"/>
                <a:tab pos="914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49263" algn="l"/>
                <a:tab pos="914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49263" algn="l"/>
                <a:tab pos="914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49263" algn="l"/>
                <a:tab pos="914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49263" algn="l"/>
                <a:tab pos="914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49263" algn="l"/>
                <a:tab pos="914400" algn="l"/>
              </a:tabLst>
              <a:defRPr sz="2000">
                <a:solidFill>
                  <a:schemeClr val="tx1"/>
                </a:solidFill>
                <a:latin typeface="Arial" panose="020B0604020202020204" pitchFamily="34" charset="0"/>
                <a:cs typeface="Arial" panose="020B0604020202020204" pitchFamily="34" charset="0"/>
              </a:defRPr>
            </a:lvl9pPr>
          </a:lstStyle>
          <a:p>
            <a:pPr lvl="1" algn="just">
              <a:lnSpc>
                <a:spcPct val="115000"/>
              </a:lnSpc>
              <a:spcBef>
                <a:spcPts val="900"/>
              </a:spcBef>
              <a:buSzPts val="1100"/>
              <a:buNone/>
            </a:pPr>
            <a:r>
              <a:rPr lang="es-ES" sz="1300" dirty="0">
                <a:cs typeface="Times New Roman" panose="02020603050405020304" pitchFamily="18" charset="0"/>
              </a:rPr>
              <a:t>En reiterados pronunciamientos (</a:t>
            </a:r>
            <a:r>
              <a:rPr lang="es-PE" sz="1300" dirty="0">
                <a:cs typeface="Times New Roman" panose="02020603050405020304" pitchFamily="18" charset="0"/>
              </a:rPr>
              <a:t>Resolución Nº 2669-2014-TC-S2), </a:t>
            </a:r>
            <a:r>
              <a:rPr lang="es-ES" sz="1300" dirty="0">
                <a:cs typeface="Times New Roman" panose="02020603050405020304" pitchFamily="18" charset="0"/>
              </a:rPr>
              <a:t>el </a:t>
            </a:r>
            <a:r>
              <a:rPr lang="es-ES" sz="1300" b="1" dirty="0">
                <a:cs typeface="Times New Roman" panose="02020603050405020304" pitchFamily="18" charset="0"/>
              </a:rPr>
              <a:t>Tribunal de Contrataciones del Estado</a:t>
            </a:r>
            <a:r>
              <a:rPr lang="es-ES" sz="1300" dirty="0">
                <a:cs typeface="Times New Roman" panose="02020603050405020304" pitchFamily="18" charset="0"/>
              </a:rPr>
              <a:t>, ha señalado que </a:t>
            </a:r>
            <a:r>
              <a:rPr lang="es-ES" sz="1300" b="1" dirty="0">
                <a:cs typeface="Times New Roman" panose="02020603050405020304" pitchFamily="18" charset="0"/>
              </a:rPr>
              <a:t>la motivación de las decisiones administrativas constituye un principio constitucional implícito en la organización del Estado</a:t>
            </a:r>
            <a:r>
              <a:rPr lang="es-ES" sz="1300" dirty="0">
                <a:cs typeface="Times New Roman" panose="02020603050405020304" pitchFamily="18" charset="0"/>
              </a:rPr>
              <a:t>, lo que supone, entre otras cosas, que la actuación de la Administración dé cuenta tanto de los hechos como de la </a:t>
            </a:r>
            <a:r>
              <a:rPr lang="es-ES" sz="1300" b="1" dirty="0">
                <a:cs typeface="Times New Roman" panose="02020603050405020304" pitchFamily="18" charset="0"/>
              </a:rPr>
              <a:t>interpretación de las normas y del razonamiento realizado por el funcionario</a:t>
            </a:r>
            <a:r>
              <a:rPr lang="es-ES" sz="1300" dirty="0">
                <a:cs typeface="Times New Roman" panose="02020603050405020304" pitchFamily="18" charset="0"/>
              </a:rPr>
              <a:t> o comité de selección </a:t>
            </a:r>
            <a:r>
              <a:rPr lang="es-ES" sz="1300" b="1" dirty="0">
                <a:cs typeface="Times New Roman" panose="02020603050405020304" pitchFamily="18" charset="0"/>
              </a:rPr>
              <a:t>en cada una de sus decisiones</a:t>
            </a:r>
            <a:r>
              <a:rPr lang="es-ES" sz="1300" dirty="0">
                <a:cs typeface="Times New Roman" panose="02020603050405020304" pitchFamily="18" charset="0"/>
              </a:rPr>
              <a:t>; en ese sentido, </a:t>
            </a:r>
            <a:r>
              <a:rPr lang="es-ES" sz="1300" b="1" dirty="0">
                <a:cs typeface="Times New Roman" panose="02020603050405020304" pitchFamily="18" charset="0"/>
              </a:rPr>
              <a:t>si durante el desarrollo de las tres fases de la contratación un funcionario y/o servidor incurre en falta de motivación</a:t>
            </a:r>
            <a:r>
              <a:rPr lang="es-ES" sz="1300" dirty="0">
                <a:cs typeface="Times New Roman" panose="02020603050405020304" pitchFamily="18" charset="0"/>
              </a:rPr>
              <a:t>, existe causal de nulidad del acto administrativo.</a:t>
            </a:r>
          </a:p>
          <a:p>
            <a:pPr lvl="1" algn="just">
              <a:lnSpc>
                <a:spcPct val="115000"/>
              </a:lnSpc>
              <a:spcBef>
                <a:spcPts val="900"/>
              </a:spcBef>
              <a:buSzPts val="1100"/>
              <a:buNone/>
            </a:pPr>
            <a:r>
              <a:rPr lang="es-ES" sz="1300" dirty="0">
                <a:solidFill>
                  <a:srgbClr val="000000"/>
                </a:solidFill>
                <a:cs typeface="Times New Roman" panose="02020603050405020304" pitchFamily="18" charset="0"/>
              </a:rPr>
              <a:t>Por lo tanto en merito a los principios que rigen la contratación pública las</a:t>
            </a:r>
            <a:r>
              <a:rPr lang="es-ES" sz="1300" dirty="0">
                <a:ea typeface="ArialMT"/>
                <a:cs typeface="ArialMT"/>
              </a:rPr>
              <a:t> Entidades están obligadas a </a:t>
            </a:r>
            <a:r>
              <a:rPr lang="es-ES" sz="1300" b="1" dirty="0">
                <a:ea typeface="ArialMT"/>
                <a:cs typeface="ArialMT"/>
              </a:rPr>
              <a:t>proporcionar información clara y coherente</a:t>
            </a:r>
            <a:r>
              <a:rPr lang="es-ES" sz="1300" dirty="0">
                <a:ea typeface="ArialMT"/>
                <a:cs typeface="ArialMT"/>
              </a:rPr>
              <a:t>, en estricta observancia del Numeral c) del Artículo </a:t>
            </a:r>
            <a:r>
              <a:rPr lang="es-ES" sz="1300" dirty="0">
                <a:solidFill>
                  <a:srgbClr val="000000"/>
                </a:solidFill>
                <a:cs typeface="Times New Roman" panose="02020603050405020304" pitchFamily="18" charset="0"/>
              </a:rPr>
              <a:t>2° de la Ley de Contrataciones del Estado - Ley N° 30225, cuando señala; </a:t>
            </a:r>
            <a:r>
              <a:rPr lang="es-ES" sz="1300" i="1" dirty="0">
                <a:ea typeface="ArialMT"/>
                <a:cs typeface="ArialMT"/>
              </a:rPr>
              <a:t>Transparencia. </a:t>
            </a:r>
            <a:r>
              <a:rPr lang="es-ES" sz="1300" b="1" i="1" dirty="0">
                <a:ea typeface="ArialMT"/>
                <a:cs typeface="ArialMT"/>
              </a:rPr>
              <a:t>Las Entidades proporcionan información clara y coherente c</a:t>
            </a:r>
            <a:r>
              <a:rPr lang="es-ES" sz="1300" i="1" dirty="0">
                <a:ea typeface="ArialMT"/>
                <a:cs typeface="ArialMT"/>
              </a:rPr>
              <a:t>on el fin de que el proceso de contratación sea comprendido por los proveedores </a:t>
            </a:r>
            <a:r>
              <a:rPr lang="es-ES" sz="1300" b="1" i="1" dirty="0">
                <a:ea typeface="ArialMT"/>
                <a:cs typeface="ArialMT"/>
              </a:rPr>
              <a:t>garantizando la libertad de concurrencia</a:t>
            </a:r>
            <a:r>
              <a:rPr lang="es-ES" sz="1300" i="1" dirty="0">
                <a:ea typeface="ArialMT"/>
                <a:cs typeface="ArialMT"/>
              </a:rPr>
              <a:t>, y se desarrolle bajo condiciones de igualdad de trato, </a:t>
            </a:r>
            <a:r>
              <a:rPr lang="es-ES" sz="1300" b="1" i="1" dirty="0">
                <a:ea typeface="ArialMT"/>
                <a:cs typeface="ArialMT"/>
              </a:rPr>
              <a:t>objetividad e imparcialidad</a:t>
            </a:r>
            <a:r>
              <a:rPr lang="es-ES" sz="1300" i="1" dirty="0">
                <a:ea typeface="ArialMT"/>
                <a:cs typeface="ArialMT"/>
              </a:rPr>
              <a:t>. Este principio respeta las excepciones establecidas en el ordenamiento jurídico.</a:t>
            </a:r>
          </a:p>
        </p:txBody>
      </p:sp>
      <p:sp>
        <p:nvSpPr>
          <p:cNvPr id="2" name="Rectángulo 1"/>
          <p:cNvSpPr/>
          <p:nvPr/>
        </p:nvSpPr>
        <p:spPr>
          <a:xfrm>
            <a:off x="6116819" y="1661084"/>
            <a:ext cx="5874833" cy="784626"/>
          </a:xfrm>
          <a:prstGeom prst="rect">
            <a:avLst/>
          </a:prstGeom>
          <a:solidFill>
            <a:srgbClr val="FF0000"/>
          </a:solidFill>
        </p:spPr>
        <p:txBody>
          <a:bodyPr wrap="square">
            <a:spAutoFit/>
          </a:bodyPr>
          <a:lstStyle/>
          <a:p>
            <a:pPr algn="just"/>
            <a:r>
              <a:rPr lang="es-PE" sz="1500" b="1" dirty="0">
                <a:solidFill>
                  <a:schemeClr val="bg1"/>
                </a:solidFill>
                <a:latin typeface="Arial Black" panose="020B0A04020102020204" pitchFamily="34" charset="0"/>
              </a:rPr>
              <a:t>ACUERDO DE SALA PLENA 02-2018</a:t>
            </a:r>
            <a:r>
              <a:rPr lang="es-PE" sz="1500" b="1" dirty="0">
                <a:solidFill>
                  <a:schemeClr val="bg1"/>
                </a:solidFill>
                <a:latin typeface="Arial Black" panose="020B0A04020102020204" pitchFamily="34" charset="0"/>
              </a:rPr>
              <a:t> - </a:t>
            </a:r>
            <a:r>
              <a:rPr lang="es-PE" sz="1500" b="1" dirty="0">
                <a:solidFill>
                  <a:schemeClr val="bg1"/>
                </a:solidFill>
                <a:latin typeface="Arial "/>
              </a:rPr>
              <a:t>REFERIDO A LA CONFIGURACIÓN DE LA INFRACCIÓN CONSISTENTE EN PRESENTAR INFORMACIÓN INEXACTA. </a:t>
            </a:r>
            <a:r>
              <a:rPr lang="es-PE" sz="1500" b="1" dirty="0">
                <a:solidFill>
                  <a:srgbClr val="FFFF00"/>
                </a:solidFill>
                <a:latin typeface="Arial "/>
              </a:rPr>
              <a:t>(05.05.2018) </a:t>
            </a:r>
            <a:endParaRPr lang="es-PE" sz="1500" b="1" dirty="0">
              <a:solidFill>
                <a:srgbClr val="FFFF00"/>
              </a:solidFill>
              <a:latin typeface="Arial "/>
            </a:endParaRPr>
          </a:p>
        </p:txBody>
      </p:sp>
      <p:sp>
        <p:nvSpPr>
          <p:cNvPr id="3" name="Rectángulo 2"/>
          <p:cNvSpPr/>
          <p:nvPr/>
        </p:nvSpPr>
        <p:spPr>
          <a:xfrm>
            <a:off x="6116818" y="2583315"/>
            <a:ext cx="5874834" cy="3753896"/>
          </a:xfrm>
          <a:prstGeom prst="rect">
            <a:avLst/>
          </a:prstGeom>
          <a:ln>
            <a:solidFill>
              <a:schemeClr val="tx1"/>
            </a:solidFill>
          </a:ln>
        </p:spPr>
        <p:txBody>
          <a:bodyPr wrap="square">
            <a:spAutoFit/>
          </a:bodyPr>
          <a:lstStyle/>
          <a:p>
            <a:pPr algn="just"/>
            <a:r>
              <a:rPr lang="es-PE" sz="1400" b="1" dirty="0"/>
              <a:t>6. Por otro lado, cabe tener en cuenta que el tipo infractor comprende un conjunto de situaciones que es importante distinguir: </a:t>
            </a:r>
            <a:endParaRPr lang="es-PE" sz="1400" b="1" dirty="0"/>
          </a:p>
          <a:p>
            <a:pPr algn="just"/>
            <a:endParaRPr lang="es-PE" sz="1400" dirty="0"/>
          </a:p>
          <a:p>
            <a:pPr algn="just"/>
            <a:r>
              <a:rPr lang="es-PE" sz="1400" dirty="0"/>
              <a:t>Que la información inexacta presentada ante la Entidad le represente una ventaja o beneficio en la ejecución del contrato. En este supuesto, el tipo infractor comprende aquellos casos en que los </a:t>
            </a:r>
            <a:r>
              <a:rPr lang="es-PE" sz="1400" b="1" dirty="0">
                <a:solidFill>
                  <a:srgbClr val="FF0000"/>
                </a:solidFill>
              </a:rPr>
              <a:t>contratistas presentan información inexacta a las Entidades con el fin de obtener un beneficio o ventaja durante la ejecución del contrato, como ocurre cuando efectúan pedidos o solicitudes (prestaciones adicionales. ampliaciones de plazo, mayores gastos generales, etc.). </a:t>
            </a:r>
            <a:r>
              <a:rPr lang="es-PE" sz="1400" dirty="0"/>
              <a:t>realizan anotaciones (por ejemplo, en el cuaderno de obra), renuevan garantías, tramitan pagos, entre otros supuestos, a fin de cumplir los requisitos fijados para tal efecto (requerimiento</a:t>
            </a:r>
            <a:r>
              <a:rPr lang="es-PE" sz="1400" dirty="0"/>
              <a:t>).</a:t>
            </a:r>
          </a:p>
          <a:p>
            <a:pPr algn="just"/>
            <a:endParaRPr lang="es-PE" sz="1400" dirty="0"/>
          </a:p>
          <a:p>
            <a:pPr algn="just"/>
            <a:r>
              <a:rPr lang="es-PE" sz="1400" dirty="0"/>
              <a:t>Para </a:t>
            </a:r>
            <a:r>
              <a:rPr lang="es-PE" sz="1400" dirty="0"/>
              <a:t>la configuración de este supuesto, el beneficio o ventaja que se quiere obtener está vinculada a los requisitos (requerimientos) que se presentan en la tramitación de sus </a:t>
            </a:r>
            <a:r>
              <a:rPr lang="es-PE" sz="1400" b="1" dirty="0">
                <a:solidFill>
                  <a:srgbClr val="FF0000"/>
                </a:solidFill>
              </a:rPr>
              <a:t>pedidos o solicitudes. </a:t>
            </a:r>
          </a:p>
        </p:txBody>
      </p:sp>
      <p:pic>
        <p:nvPicPr>
          <p:cNvPr id="1026" name="Picture 2" descr="Imagen relacionada"/>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4184" y="158857"/>
            <a:ext cx="1317467" cy="131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3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bwMode="auto">
          <a:xfrm>
            <a:off x="3" y="613451"/>
            <a:ext cx="10125809" cy="765044"/>
          </a:xfrm>
          <a:prstGeom prst="rect">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lIns="159978" tIns="159978" rIns="159978" bIns="159978" spcCol="1270" anchor="ctr"/>
          <a:lstStyle/>
          <a:p>
            <a:pPr defTabSz="1866293">
              <a:lnSpc>
                <a:spcPct val="90000"/>
              </a:lnSpc>
              <a:spcAft>
                <a:spcPct val="35000"/>
              </a:spcAft>
              <a:defRPr/>
            </a:pPr>
            <a:r>
              <a:rPr lang="es-PE" sz="2799" b="1" dirty="0">
                <a:solidFill>
                  <a:srgbClr val="FFFF00"/>
                </a:solidFill>
                <a:latin typeface="Arial" panose="020B0604020202020204" pitchFamily="34" charset="0"/>
                <a:cs typeface="Arial" panose="020B0604020202020204" pitchFamily="34" charset="0"/>
              </a:rPr>
              <a:t>TRIBUNAL</a:t>
            </a:r>
            <a:endParaRPr lang="es-ES" sz="2699" b="1" dirty="0">
              <a:solidFill>
                <a:srgbClr val="FFFF00"/>
              </a:solidFill>
              <a:latin typeface="Arial" panose="020B0604020202020204" pitchFamily="34" charset="0"/>
              <a:cs typeface="Arial" panose="020B0604020202020204" pitchFamily="34" charset="0"/>
            </a:endParaRPr>
          </a:p>
        </p:txBody>
      </p:sp>
      <p:sp>
        <p:nvSpPr>
          <p:cNvPr id="4" name="Rectángulo 5"/>
          <p:cNvSpPr>
            <a:spLocks noChangeArrowheads="1"/>
          </p:cNvSpPr>
          <p:nvPr/>
        </p:nvSpPr>
        <p:spPr bwMode="auto">
          <a:xfrm>
            <a:off x="170078" y="1629246"/>
            <a:ext cx="11395133" cy="45487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har char="•"/>
              <a:tabLst>
                <a:tab pos="449263" algn="l"/>
                <a:tab pos="914400" algn="l"/>
              </a:tabLst>
              <a:defRPr sz="3200">
                <a:solidFill>
                  <a:schemeClr val="tx1"/>
                </a:solidFill>
                <a:latin typeface="Arial" panose="020B0604020202020204" pitchFamily="34" charset="0"/>
                <a:cs typeface="Arial" panose="020B0604020202020204" pitchFamily="34" charset="0"/>
              </a:defRPr>
            </a:lvl1pPr>
            <a:lvl2pPr>
              <a:spcBef>
                <a:spcPct val="20000"/>
              </a:spcBef>
              <a:buChar char="–"/>
              <a:tabLst>
                <a:tab pos="449263" algn="l"/>
                <a:tab pos="914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49263" algn="l"/>
                <a:tab pos="914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49263" algn="l"/>
                <a:tab pos="914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49263" algn="l"/>
                <a:tab pos="914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49263" algn="l"/>
                <a:tab pos="914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49263" algn="l"/>
                <a:tab pos="914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49263" algn="l"/>
                <a:tab pos="914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49263" algn="l"/>
                <a:tab pos="914400" algn="l"/>
              </a:tabLst>
              <a:defRPr sz="2000">
                <a:solidFill>
                  <a:schemeClr val="tx1"/>
                </a:solidFill>
                <a:latin typeface="Arial" panose="020B0604020202020204" pitchFamily="34" charset="0"/>
                <a:cs typeface="Arial" panose="020B0604020202020204" pitchFamily="34" charset="0"/>
              </a:defRPr>
            </a:lvl9pPr>
          </a:lstStyle>
          <a:p>
            <a:pPr lvl="1" algn="just">
              <a:lnSpc>
                <a:spcPct val="115000"/>
              </a:lnSpc>
              <a:spcBef>
                <a:spcPts val="900"/>
              </a:spcBef>
              <a:buSzPts val="1100"/>
              <a:buNone/>
            </a:pPr>
            <a:r>
              <a:rPr lang="es-ES" sz="3066" b="1" dirty="0">
                <a:cs typeface="Times New Roman" panose="02020603050405020304" pitchFamily="18" charset="0"/>
              </a:rPr>
              <a:t>Resolución N° 2153-2017-TCE-S1, de fecha 03 de octubre de 2017</a:t>
            </a:r>
          </a:p>
          <a:p>
            <a:pPr lvl="1" algn="just">
              <a:lnSpc>
                <a:spcPct val="115000"/>
              </a:lnSpc>
              <a:spcBef>
                <a:spcPts val="900"/>
              </a:spcBef>
              <a:buSzPts val="1100"/>
              <a:buNone/>
            </a:pPr>
            <a:r>
              <a:rPr lang="es-ES" sz="3066" b="1" i="1" dirty="0">
                <a:cs typeface="Times New Roman" panose="02020603050405020304" pitchFamily="18" charset="0"/>
              </a:rPr>
              <a:t>La motivación, como elemento de validez de un acto administrativo</a:t>
            </a:r>
            <a:r>
              <a:rPr lang="es-ES" sz="3066" i="1" dirty="0">
                <a:cs typeface="Times New Roman" panose="02020603050405020304" pitchFamily="18" charset="0"/>
              </a:rPr>
              <a:t>, se explica por su estrecha vinculación con el </a:t>
            </a:r>
            <a:r>
              <a:rPr lang="es-ES" sz="3066" b="1" i="1" dirty="0">
                <a:cs typeface="Times New Roman" panose="02020603050405020304" pitchFamily="18" charset="0"/>
              </a:rPr>
              <a:t>derecho de defensa y el derecho al debido proceso</a:t>
            </a:r>
            <a:r>
              <a:rPr lang="es-ES" sz="3066" i="1" dirty="0">
                <a:cs typeface="Times New Roman" panose="02020603050405020304" pitchFamily="18" charset="0"/>
              </a:rPr>
              <a:t>, pues solo una decisión motivada permitirá al administrado tomar conocimiento claro y real de los alcances del pronunciamiento que lo vincula. </a:t>
            </a:r>
          </a:p>
        </p:txBody>
      </p:sp>
    </p:spTree>
    <p:extLst>
      <p:ext uri="{BB962C8B-B14F-4D97-AF65-F5344CB8AC3E}">
        <p14:creationId xmlns:p14="http://schemas.microsoft.com/office/powerpoint/2010/main" val="11940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3"/>
          <p:cNvSpPr/>
          <p:nvPr/>
        </p:nvSpPr>
        <p:spPr bwMode="auto">
          <a:xfrm>
            <a:off x="789944" y="5386607"/>
            <a:ext cx="2164801" cy="510636"/>
          </a:xfrm>
          <a:prstGeom prst="roundRect">
            <a:avLst/>
          </a:prstGeom>
          <a:noFill/>
          <a:ln>
            <a:solidFill>
              <a:schemeClr val="tx1"/>
            </a:solidFill>
            <a:headEnd type="none" w="med" len="med"/>
            <a:tailEnd type="none" w="med" len="med"/>
          </a:ln>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s-PE" sz="2399" dirty="0" smtClean="0">
                <a:solidFill>
                  <a:schemeClr val="tx1"/>
                </a:solidFill>
                <a:cs typeface="Arial" charset="0"/>
              </a:rPr>
              <a:t>LCE: D.L</a:t>
            </a:r>
            <a:r>
              <a:rPr lang="es-PE" sz="2399" dirty="0">
                <a:solidFill>
                  <a:schemeClr val="tx1"/>
                </a:solidFill>
                <a:cs typeface="Arial" charset="0"/>
              </a:rPr>
              <a:t>. </a:t>
            </a:r>
            <a:r>
              <a:rPr lang="es-PE" sz="2399" dirty="0" smtClean="0">
                <a:solidFill>
                  <a:schemeClr val="tx1"/>
                </a:solidFill>
                <a:cs typeface="Arial" charset="0"/>
              </a:rPr>
              <a:t>1341</a:t>
            </a:r>
            <a:endParaRPr lang="es-PE" sz="2399" dirty="0">
              <a:solidFill>
                <a:schemeClr val="tx1"/>
              </a:solidFill>
              <a:cs typeface="Arial" charset="0"/>
            </a:endParaRPr>
          </a:p>
        </p:txBody>
      </p:sp>
      <p:sp>
        <p:nvSpPr>
          <p:cNvPr id="7" name="Rectángulo redondeado 6"/>
          <p:cNvSpPr/>
          <p:nvPr/>
        </p:nvSpPr>
        <p:spPr bwMode="auto">
          <a:xfrm>
            <a:off x="3184677" y="5368351"/>
            <a:ext cx="2861312" cy="919117"/>
          </a:xfrm>
          <a:prstGeom prst="roundRect">
            <a:avLst/>
          </a:prstGeom>
          <a:noFill/>
          <a:ln>
            <a:solidFill>
              <a:schemeClr val="tx1"/>
            </a:solidFill>
            <a:headEnd type="none" w="med" len="med"/>
            <a:tailEnd type="none" w="med" len="med"/>
          </a:ln>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PE" sz="2399" dirty="0" smtClean="0">
                <a:solidFill>
                  <a:schemeClr val="tx1"/>
                </a:solidFill>
                <a:cs typeface="Arial" charset="0"/>
              </a:rPr>
              <a:t>RLCE: </a:t>
            </a:r>
            <a:r>
              <a:rPr lang="es-PE" sz="2399" dirty="0">
                <a:solidFill>
                  <a:schemeClr val="tx1"/>
                </a:solidFill>
                <a:cs typeface="Arial" charset="0"/>
              </a:rPr>
              <a:t>D.S </a:t>
            </a:r>
            <a:r>
              <a:rPr lang="es-PE" sz="2399" dirty="0" smtClean="0">
                <a:solidFill>
                  <a:schemeClr val="tx1"/>
                </a:solidFill>
                <a:cs typeface="Arial" charset="0"/>
              </a:rPr>
              <a:t>056-2017-EF</a:t>
            </a:r>
            <a:endParaRPr lang="es-PE" sz="2399" dirty="0">
              <a:solidFill>
                <a:schemeClr val="tx1"/>
              </a:solidFill>
              <a:cs typeface="Arial" charset="0"/>
            </a:endParaRPr>
          </a:p>
        </p:txBody>
      </p:sp>
      <p:sp>
        <p:nvSpPr>
          <p:cNvPr id="8" name="Rectángulo redondeado 7"/>
          <p:cNvSpPr/>
          <p:nvPr/>
        </p:nvSpPr>
        <p:spPr bwMode="auto">
          <a:xfrm>
            <a:off x="6275921" y="5381247"/>
            <a:ext cx="2264343" cy="919117"/>
          </a:xfrm>
          <a:prstGeom prst="round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a:spAutoFit/>
          </a:bodyPr>
          <a:lstStyle/>
          <a:p>
            <a:pPr algn="ctr">
              <a:defRPr/>
            </a:pPr>
            <a:r>
              <a:rPr lang="es-PE" sz="2399" dirty="0" smtClean="0">
                <a:solidFill>
                  <a:schemeClr val="tx1"/>
                </a:solidFill>
                <a:cs typeface="Arial" charset="0"/>
              </a:rPr>
              <a:t>VIGENTE: </a:t>
            </a:r>
          </a:p>
          <a:p>
            <a:pPr algn="ctr">
              <a:defRPr/>
            </a:pPr>
            <a:r>
              <a:rPr lang="es-PE" sz="2399" b="1" dirty="0" smtClean="0">
                <a:solidFill>
                  <a:srgbClr val="FF0000"/>
                </a:solidFill>
                <a:cs typeface="Arial" charset="0"/>
              </a:rPr>
              <a:t>03/04/2017</a:t>
            </a:r>
          </a:p>
        </p:txBody>
      </p:sp>
      <p:sp>
        <p:nvSpPr>
          <p:cNvPr id="16" name="Rectángulo 15"/>
          <p:cNvSpPr/>
          <p:nvPr/>
        </p:nvSpPr>
        <p:spPr>
          <a:xfrm>
            <a:off x="9409928" y="5550447"/>
            <a:ext cx="1887488" cy="830997"/>
          </a:xfrm>
          <a:prstGeom prst="rect">
            <a:avLst/>
          </a:prstGeom>
        </p:spPr>
        <p:txBody>
          <a:bodyPr wrap="square">
            <a:spAutoFit/>
          </a:bodyPr>
          <a:lstStyle/>
          <a:p>
            <a:pPr algn="ctr"/>
            <a:r>
              <a:rPr lang="es-PE" sz="2400" b="1" dirty="0" smtClean="0">
                <a:solidFill>
                  <a:srgbClr val="0000FF"/>
                </a:solidFill>
                <a:latin typeface="arial" panose="020B0604020202020204" pitchFamily="34" charset="0"/>
              </a:rPr>
              <a:t>Vigente</a:t>
            </a:r>
          </a:p>
          <a:p>
            <a:pPr algn="ctr"/>
            <a:r>
              <a:rPr lang="es-PE" sz="2400" b="1" dirty="0" smtClean="0">
                <a:solidFill>
                  <a:srgbClr val="FF0000"/>
                </a:solidFill>
                <a:latin typeface="arial" panose="020B0604020202020204" pitchFamily="34" charset="0"/>
              </a:rPr>
              <a:t>27/08/2018</a:t>
            </a:r>
            <a:endParaRPr lang="es-PE" sz="2400" dirty="0">
              <a:solidFill>
                <a:srgbClr val="FF0000"/>
              </a:solidFill>
            </a:endParaRPr>
          </a:p>
        </p:txBody>
      </p:sp>
      <p:sp>
        <p:nvSpPr>
          <p:cNvPr id="17" name="CuadroTexto 16"/>
          <p:cNvSpPr txBox="1"/>
          <p:nvPr/>
        </p:nvSpPr>
        <p:spPr>
          <a:xfrm>
            <a:off x="8924302" y="4755944"/>
            <a:ext cx="2858741" cy="784830"/>
          </a:xfrm>
          <a:prstGeom prst="rect">
            <a:avLst/>
          </a:prstGeom>
          <a:solidFill>
            <a:srgbClr val="FF0000"/>
          </a:solidFill>
        </p:spPr>
        <p:txBody>
          <a:bodyPr wrap="square" rtlCol="0">
            <a:spAutoFit/>
          </a:bodyPr>
          <a:lstStyle/>
          <a:p>
            <a:pPr algn="ctr"/>
            <a:r>
              <a:rPr lang="es-PE" sz="1500" dirty="0">
                <a:solidFill>
                  <a:srgbClr val="FFFF00"/>
                </a:solidFill>
                <a:latin typeface="Arial Black" panose="020B0A04020102020204" pitchFamily="34" charset="0"/>
              </a:rPr>
              <a:t>MODIFICACIONES IMPORTANTES </a:t>
            </a:r>
          </a:p>
          <a:p>
            <a:pPr algn="ctr"/>
            <a:r>
              <a:rPr lang="es-PE" sz="1500" dirty="0">
                <a:solidFill>
                  <a:schemeClr val="bg1"/>
                </a:solidFill>
                <a:latin typeface="Arial Black" panose="020B0A04020102020204" pitchFamily="34" charset="0"/>
              </a:rPr>
              <a:t>BASES ESTÁNDAR </a:t>
            </a:r>
          </a:p>
        </p:txBody>
      </p:sp>
      <p:sp>
        <p:nvSpPr>
          <p:cNvPr id="18" name="Rectángulo 3"/>
          <p:cNvSpPr/>
          <p:nvPr/>
        </p:nvSpPr>
        <p:spPr>
          <a:xfrm>
            <a:off x="0" y="524331"/>
            <a:ext cx="6310436" cy="646307"/>
          </a:xfrm>
          <a:prstGeom prst="rect">
            <a:avLst/>
          </a:prstGeom>
          <a:solidFill>
            <a:srgbClr val="FFC000"/>
          </a:solidFill>
          <a:ln>
            <a:noFill/>
          </a:ln>
        </p:spPr>
        <p:txBody>
          <a:bodyPr wrap="square" lIns="91416" tIns="45708" rIns="91416" bIns="45708">
            <a:spAutoFit/>
          </a:bodyPr>
          <a:lstStyle/>
          <a:p>
            <a:pPr algn="ctr"/>
            <a:r>
              <a:rPr lang="es-PE" sz="3600" b="1" dirty="0" smtClean="0">
                <a:solidFill>
                  <a:schemeClr val="bg1"/>
                </a:solidFill>
              </a:rPr>
              <a:t>MARCO LEGAL </a:t>
            </a:r>
            <a:endParaRPr lang="es-PE" sz="3600" dirty="0">
              <a:solidFill>
                <a:schemeClr val="bg1"/>
              </a:solidFill>
            </a:endParaRPr>
          </a:p>
        </p:txBody>
      </p:sp>
      <p:pic>
        <p:nvPicPr>
          <p:cNvPr id="3074" name="Picture 2" descr="Resultado de imagen para LEY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50914" y="150283"/>
            <a:ext cx="1921220" cy="1321474"/>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redondeado 3"/>
          <p:cNvSpPr/>
          <p:nvPr/>
        </p:nvSpPr>
        <p:spPr bwMode="auto">
          <a:xfrm>
            <a:off x="754474" y="3600852"/>
            <a:ext cx="2723104" cy="510636"/>
          </a:xfrm>
          <a:prstGeom prst="roundRect">
            <a:avLst/>
          </a:prstGeom>
          <a:noFill/>
          <a:ln>
            <a:solidFill>
              <a:schemeClr val="tx1"/>
            </a:solidFill>
            <a:headEnd type="none" w="med" len="med"/>
            <a:tailEnd type="none" w="med" len="med"/>
          </a:ln>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s-PE" sz="2399" dirty="0" smtClean="0">
                <a:solidFill>
                  <a:schemeClr val="tx1"/>
                </a:solidFill>
                <a:cs typeface="Arial" charset="0"/>
              </a:rPr>
              <a:t>LCE: LEY N° 30225</a:t>
            </a:r>
            <a:endParaRPr lang="es-PE" sz="2399" dirty="0">
              <a:solidFill>
                <a:schemeClr val="tx1"/>
              </a:solidFill>
              <a:cs typeface="Arial" charset="0"/>
            </a:endParaRPr>
          </a:p>
        </p:txBody>
      </p:sp>
      <p:sp>
        <p:nvSpPr>
          <p:cNvPr id="21" name="Rectángulo redondeado 3"/>
          <p:cNvSpPr/>
          <p:nvPr/>
        </p:nvSpPr>
        <p:spPr bwMode="auto">
          <a:xfrm>
            <a:off x="3646140" y="3588916"/>
            <a:ext cx="2399849" cy="919117"/>
          </a:xfrm>
          <a:prstGeom prst="roundRect">
            <a:avLst/>
          </a:prstGeom>
          <a:noFill/>
          <a:ln>
            <a:solidFill>
              <a:schemeClr val="tx1"/>
            </a:solidFill>
            <a:headEnd type="none" w="med" len="med"/>
            <a:tailEnd type="none" w="med" len="med"/>
          </a:ln>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PE" sz="2399" dirty="0" smtClean="0">
                <a:solidFill>
                  <a:schemeClr val="tx1"/>
                </a:solidFill>
                <a:cs typeface="Arial" charset="0"/>
              </a:rPr>
              <a:t>RLCE: D.S N° 350-2015-EF</a:t>
            </a:r>
            <a:endParaRPr lang="es-PE" sz="2399" dirty="0">
              <a:solidFill>
                <a:schemeClr val="tx1"/>
              </a:solidFill>
              <a:cs typeface="Arial" charset="0"/>
            </a:endParaRPr>
          </a:p>
        </p:txBody>
      </p:sp>
      <p:sp>
        <p:nvSpPr>
          <p:cNvPr id="23" name="Rectángulo 3"/>
          <p:cNvSpPr/>
          <p:nvPr/>
        </p:nvSpPr>
        <p:spPr>
          <a:xfrm>
            <a:off x="754474" y="4755944"/>
            <a:ext cx="7760347" cy="477029"/>
          </a:xfrm>
          <a:prstGeom prst="rect">
            <a:avLst/>
          </a:prstGeom>
          <a:solidFill>
            <a:srgbClr val="FF0000"/>
          </a:solidFill>
          <a:ln>
            <a:noFill/>
          </a:ln>
        </p:spPr>
        <p:txBody>
          <a:bodyPr wrap="square" lIns="91416" tIns="45708" rIns="91416" bIns="45708">
            <a:spAutoFit/>
          </a:bodyPr>
          <a:lstStyle/>
          <a:p>
            <a:pPr algn="ctr"/>
            <a:r>
              <a:rPr lang="es-PE" sz="2500" b="1" dirty="0" smtClean="0">
                <a:solidFill>
                  <a:schemeClr val="bg1"/>
                </a:solidFill>
              </a:rPr>
              <a:t>MODIFICACIONES </a:t>
            </a:r>
            <a:endParaRPr lang="es-PE" sz="2500" dirty="0">
              <a:solidFill>
                <a:schemeClr val="bg1"/>
              </a:solidFill>
            </a:endParaRPr>
          </a:p>
        </p:txBody>
      </p:sp>
      <p:sp>
        <p:nvSpPr>
          <p:cNvPr id="24" name="Rectángulo redondeado 23"/>
          <p:cNvSpPr/>
          <p:nvPr/>
        </p:nvSpPr>
        <p:spPr bwMode="auto">
          <a:xfrm>
            <a:off x="6235393" y="3588916"/>
            <a:ext cx="2264343" cy="919117"/>
          </a:xfrm>
          <a:prstGeom prst="round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a:spAutoFit/>
          </a:bodyPr>
          <a:lstStyle/>
          <a:p>
            <a:pPr algn="ctr">
              <a:defRPr/>
            </a:pPr>
            <a:r>
              <a:rPr lang="es-PE" sz="2399" dirty="0" smtClean="0">
                <a:solidFill>
                  <a:schemeClr val="tx1"/>
                </a:solidFill>
                <a:cs typeface="Arial" charset="0"/>
              </a:rPr>
              <a:t>VIGENTE: </a:t>
            </a:r>
          </a:p>
          <a:p>
            <a:pPr algn="ctr">
              <a:defRPr/>
            </a:pPr>
            <a:r>
              <a:rPr lang="es-PE" sz="2399" b="1" dirty="0" smtClean="0">
                <a:solidFill>
                  <a:srgbClr val="FF0000"/>
                </a:solidFill>
                <a:cs typeface="Arial" charset="0"/>
              </a:rPr>
              <a:t>09/01/2016</a:t>
            </a:r>
          </a:p>
        </p:txBody>
      </p:sp>
      <p:sp>
        <p:nvSpPr>
          <p:cNvPr id="25" name="Rectángulo 3"/>
          <p:cNvSpPr/>
          <p:nvPr/>
        </p:nvSpPr>
        <p:spPr>
          <a:xfrm>
            <a:off x="793584" y="2875336"/>
            <a:ext cx="7760347" cy="477029"/>
          </a:xfrm>
          <a:prstGeom prst="rect">
            <a:avLst/>
          </a:prstGeom>
          <a:solidFill>
            <a:srgbClr val="FF0000"/>
          </a:solidFill>
          <a:ln>
            <a:noFill/>
          </a:ln>
        </p:spPr>
        <p:txBody>
          <a:bodyPr wrap="square" lIns="91416" tIns="45708" rIns="91416" bIns="45708">
            <a:spAutoFit/>
          </a:bodyPr>
          <a:lstStyle/>
          <a:p>
            <a:pPr algn="ctr"/>
            <a:r>
              <a:rPr lang="es-PE" sz="2500" b="1" dirty="0" smtClean="0">
                <a:solidFill>
                  <a:schemeClr val="bg1"/>
                </a:solidFill>
              </a:rPr>
              <a:t>MODIFICACIONES </a:t>
            </a:r>
            <a:endParaRPr lang="es-PE" sz="2500" dirty="0">
              <a:solidFill>
                <a:schemeClr val="bg1"/>
              </a:solidFill>
            </a:endParaRPr>
          </a:p>
        </p:txBody>
      </p:sp>
      <p:sp>
        <p:nvSpPr>
          <p:cNvPr id="26" name="Rectángulo redondeado 3"/>
          <p:cNvSpPr/>
          <p:nvPr/>
        </p:nvSpPr>
        <p:spPr bwMode="auto">
          <a:xfrm>
            <a:off x="841550" y="1835890"/>
            <a:ext cx="2478008" cy="510636"/>
          </a:xfrm>
          <a:prstGeom prst="roundRect">
            <a:avLst/>
          </a:prstGeom>
          <a:noFill/>
          <a:ln>
            <a:solidFill>
              <a:schemeClr val="tx1"/>
            </a:solidFill>
            <a:headEnd type="none" w="med" len="med"/>
            <a:tailEnd type="none" w="med" len="med"/>
          </a:ln>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s-PE" sz="2399" dirty="0" smtClean="0">
                <a:solidFill>
                  <a:schemeClr val="tx1"/>
                </a:solidFill>
                <a:cs typeface="Arial" charset="0"/>
              </a:rPr>
              <a:t>LCE: D.L N° 1017</a:t>
            </a:r>
            <a:endParaRPr lang="es-PE" sz="2399" dirty="0">
              <a:solidFill>
                <a:schemeClr val="tx1"/>
              </a:solidFill>
              <a:cs typeface="Arial" charset="0"/>
            </a:endParaRPr>
          </a:p>
        </p:txBody>
      </p:sp>
      <p:sp>
        <p:nvSpPr>
          <p:cNvPr id="27" name="Rectángulo redondeado 3"/>
          <p:cNvSpPr/>
          <p:nvPr/>
        </p:nvSpPr>
        <p:spPr bwMode="auto">
          <a:xfrm>
            <a:off x="3610669" y="1823954"/>
            <a:ext cx="2399849" cy="919401"/>
          </a:xfrm>
          <a:prstGeom prst="roundRect">
            <a:avLst/>
          </a:prstGeom>
          <a:noFill/>
          <a:ln>
            <a:solidFill>
              <a:schemeClr val="tx1"/>
            </a:solidFill>
            <a:headEnd type="none" w="med" len="med"/>
            <a:tailEnd type="none" w="med" len="med"/>
          </a:ln>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PE" sz="2399" dirty="0" smtClean="0">
                <a:solidFill>
                  <a:schemeClr val="tx1"/>
                </a:solidFill>
                <a:cs typeface="Arial" charset="0"/>
              </a:rPr>
              <a:t>RLCE: </a:t>
            </a:r>
            <a:r>
              <a:rPr lang="es-PE" sz="2400" dirty="0"/>
              <a:t>D.S. Nº 184-2008-EF.</a:t>
            </a:r>
            <a:endParaRPr lang="es-PE" sz="2399" dirty="0">
              <a:solidFill>
                <a:schemeClr val="tx1"/>
              </a:solidFill>
              <a:cs typeface="Arial" charset="0"/>
            </a:endParaRPr>
          </a:p>
        </p:txBody>
      </p:sp>
      <p:sp>
        <p:nvSpPr>
          <p:cNvPr id="28" name="Rectángulo redondeado 27"/>
          <p:cNvSpPr/>
          <p:nvPr/>
        </p:nvSpPr>
        <p:spPr bwMode="auto">
          <a:xfrm>
            <a:off x="6212423" y="1823953"/>
            <a:ext cx="2474277" cy="919117"/>
          </a:xfrm>
          <a:prstGeom prst="roundRect">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a:spAutoFit/>
          </a:bodyPr>
          <a:lstStyle/>
          <a:p>
            <a:pPr algn="ctr">
              <a:defRPr/>
            </a:pPr>
            <a:r>
              <a:rPr lang="es-PE" sz="2399" dirty="0" smtClean="0">
                <a:solidFill>
                  <a:schemeClr val="tx1"/>
                </a:solidFill>
                <a:cs typeface="Arial" charset="0"/>
              </a:rPr>
              <a:t>VIGENTE HASTA: </a:t>
            </a:r>
          </a:p>
          <a:p>
            <a:pPr algn="ctr">
              <a:defRPr/>
            </a:pPr>
            <a:r>
              <a:rPr lang="es-PE" sz="2399" b="1" dirty="0" smtClean="0">
                <a:solidFill>
                  <a:srgbClr val="FF0000"/>
                </a:solidFill>
                <a:cs typeface="Arial" charset="0"/>
              </a:rPr>
              <a:t>08/01/2016</a:t>
            </a:r>
          </a:p>
        </p:txBody>
      </p:sp>
      <p:sp>
        <p:nvSpPr>
          <p:cNvPr id="3" name="Rectángulo 2"/>
          <p:cNvSpPr/>
          <p:nvPr/>
        </p:nvSpPr>
        <p:spPr>
          <a:xfrm>
            <a:off x="8902724" y="1735101"/>
            <a:ext cx="2880320" cy="2708434"/>
          </a:xfrm>
          <a:prstGeom prst="rect">
            <a:avLst/>
          </a:prstGeom>
          <a:solidFill>
            <a:srgbClr val="FFFF00"/>
          </a:solidFill>
        </p:spPr>
        <p:txBody>
          <a:bodyPr wrap="square">
            <a:spAutoFit/>
          </a:bodyPr>
          <a:lstStyle/>
          <a:p>
            <a:pPr algn="ctr"/>
            <a:r>
              <a:rPr lang="es-PE" sz="3000" b="1" dirty="0" smtClean="0">
                <a:latin typeface="arial" panose="020B0604020202020204" pitchFamily="34" charset="0"/>
              </a:rPr>
              <a:t>D.L N</a:t>
            </a:r>
            <a:r>
              <a:rPr lang="es-PE" sz="3000" b="1" dirty="0">
                <a:latin typeface="arial" panose="020B0604020202020204" pitchFamily="34" charset="0"/>
              </a:rPr>
              <a:t>° </a:t>
            </a:r>
            <a:r>
              <a:rPr lang="es-PE" sz="3000" b="1" dirty="0" smtClean="0">
                <a:latin typeface="arial" panose="020B0604020202020204" pitchFamily="34" charset="0"/>
              </a:rPr>
              <a:t>1444</a:t>
            </a:r>
          </a:p>
          <a:p>
            <a:pPr algn="ctr"/>
            <a:r>
              <a:rPr lang="es-PE" sz="3000" dirty="0" smtClean="0">
                <a:solidFill>
                  <a:srgbClr val="FF0000"/>
                </a:solidFill>
                <a:latin typeface="arial" panose="020B0604020202020204" pitchFamily="34" charset="0"/>
              </a:rPr>
              <a:t>que </a:t>
            </a:r>
            <a:r>
              <a:rPr lang="es-PE" sz="3000" dirty="0">
                <a:solidFill>
                  <a:srgbClr val="FF0000"/>
                </a:solidFill>
                <a:latin typeface="arial" panose="020B0604020202020204" pitchFamily="34" charset="0"/>
              </a:rPr>
              <a:t>modifica la Ley N° 30225 (</a:t>
            </a:r>
            <a:r>
              <a:rPr lang="es-PE" sz="3000" b="1" dirty="0">
                <a:solidFill>
                  <a:srgbClr val="FF0000"/>
                </a:solidFill>
                <a:latin typeface="arial" panose="020B0604020202020204" pitchFamily="34" charset="0"/>
              </a:rPr>
              <a:t>por entrar en vigencia</a:t>
            </a:r>
            <a:r>
              <a:rPr lang="es-PE" sz="3000" dirty="0" smtClean="0">
                <a:solidFill>
                  <a:srgbClr val="FF0000"/>
                </a:solidFill>
                <a:latin typeface="arial" panose="020B0604020202020204" pitchFamily="34" charset="0"/>
              </a:rPr>
              <a:t>)</a:t>
            </a:r>
          </a:p>
          <a:p>
            <a:pPr algn="ctr"/>
            <a:r>
              <a:rPr lang="es-PE" sz="2000" b="1" i="0" dirty="0" smtClean="0">
                <a:effectLst/>
                <a:latin typeface="arial" panose="020B0604020202020204" pitchFamily="34" charset="0"/>
              </a:rPr>
              <a:t>P: 16/09/2018</a:t>
            </a:r>
            <a:endParaRPr lang="es-PE" sz="2000" b="1" i="0" dirty="0">
              <a:effectLst/>
              <a:latin typeface="Verdana" panose="020B0604030504040204" pitchFamily="34" charset="0"/>
            </a:endParaRPr>
          </a:p>
        </p:txBody>
      </p:sp>
    </p:spTree>
    <p:extLst>
      <p:ext uri="{BB962C8B-B14F-4D97-AF65-F5344CB8AC3E}">
        <p14:creationId xmlns:p14="http://schemas.microsoft.com/office/powerpoint/2010/main" val="373569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bwMode="auto">
          <a:xfrm>
            <a:off x="3" y="2564904"/>
            <a:ext cx="12188822" cy="1368152"/>
          </a:xfrm>
          <a:prstGeom prst="rect">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lIns="159978" tIns="159978" rIns="159978" bIns="159978" spcCol="1270" anchor="ctr"/>
          <a:lstStyle/>
          <a:p>
            <a:pPr algn="ctr" defTabSz="1866293">
              <a:lnSpc>
                <a:spcPct val="90000"/>
              </a:lnSpc>
              <a:spcAft>
                <a:spcPct val="35000"/>
              </a:spcAft>
              <a:defRPr/>
            </a:pPr>
            <a:r>
              <a:rPr lang="es-PE" sz="3500" b="1" dirty="0" smtClean="0">
                <a:solidFill>
                  <a:srgbClr val="FFFF00"/>
                </a:solidFill>
                <a:latin typeface="Arial" panose="020B0604020202020204" pitchFamily="34" charset="0"/>
                <a:cs typeface="Arial" panose="020B0604020202020204" pitchFamily="34" charset="0"/>
              </a:rPr>
              <a:t>SE SANCIONARA A LOS </a:t>
            </a:r>
            <a:r>
              <a:rPr lang="es-PE" sz="3500" b="1" dirty="0" smtClean="0">
                <a:solidFill>
                  <a:schemeClr val="tx1"/>
                </a:solidFill>
                <a:latin typeface="Arial" panose="020B0604020202020204" pitchFamily="34" charset="0"/>
                <a:cs typeface="Arial" panose="020B0604020202020204" pitchFamily="34" charset="0"/>
              </a:rPr>
              <a:t>FUNCIONARIOS Y/O SERVIDORES </a:t>
            </a:r>
            <a:r>
              <a:rPr lang="es-PE" sz="3500" b="1" dirty="0" smtClean="0">
                <a:solidFill>
                  <a:srgbClr val="FFFF00"/>
                </a:solidFill>
                <a:latin typeface="Arial" panose="020B0604020202020204" pitchFamily="34" charset="0"/>
                <a:cs typeface="Arial" panose="020B0604020202020204" pitchFamily="34" charset="0"/>
              </a:rPr>
              <a:t>POR DEFICIENTE MOTIVACIÓN </a:t>
            </a:r>
            <a:endParaRPr lang="es-ES" sz="35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53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5820" y="1052736"/>
            <a:ext cx="10729192" cy="1415772"/>
          </a:xfrm>
          <a:prstGeom prst="rect">
            <a:avLst/>
          </a:prstGeom>
          <a:ln>
            <a:solidFill>
              <a:srgbClr val="FFC000"/>
            </a:solidFill>
          </a:ln>
        </p:spPr>
        <p:txBody>
          <a:bodyPr wrap="square">
            <a:spAutoFit/>
          </a:bodyPr>
          <a:lstStyle/>
          <a:p>
            <a:pPr algn="ctr"/>
            <a:r>
              <a:rPr lang="es-PE" sz="2500" b="1" dirty="0" smtClean="0">
                <a:solidFill>
                  <a:schemeClr val="accent4">
                    <a:lumMod val="50000"/>
                  </a:schemeClr>
                </a:solidFill>
                <a:latin typeface="Arial" panose="020B0604020202020204" pitchFamily="34" charset="0"/>
              </a:rPr>
              <a:t>RESPONSABILIDAD DE LAS AUTORIDADES Y PERSONAL AL SERVICIO DE LA ADMINISTRACIÓN PÚBLICA</a:t>
            </a:r>
          </a:p>
          <a:p>
            <a:pPr algn="ctr"/>
            <a:endParaRPr lang="es-PE" b="1" dirty="0" smtClean="0">
              <a:latin typeface="Arial" panose="020B0604020202020204" pitchFamily="34" charset="0"/>
            </a:endParaRPr>
          </a:p>
          <a:p>
            <a:pPr algn="ctr"/>
            <a:r>
              <a:rPr lang="es-PE" b="1" dirty="0" smtClean="0">
                <a:latin typeface="Arial" panose="020B0604020202020204" pitchFamily="34" charset="0"/>
              </a:rPr>
              <a:t>ARTÍCULO 239.- FALTAS ADMINISTRATIVAS</a:t>
            </a:r>
            <a:endParaRPr lang="es-PE" b="1" dirty="0"/>
          </a:p>
        </p:txBody>
      </p:sp>
      <p:sp>
        <p:nvSpPr>
          <p:cNvPr id="3" name="Rectángulo 2"/>
          <p:cNvSpPr/>
          <p:nvPr/>
        </p:nvSpPr>
        <p:spPr>
          <a:xfrm>
            <a:off x="765820" y="2780928"/>
            <a:ext cx="6480720" cy="3416320"/>
          </a:xfrm>
          <a:prstGeom prst="rect">
            <a:avLst/>
          </a:prstGeom>
          <a:ln>
            <a:solidFill>
              <a:srgbClr val="FFC000"/>
            </a:solidFill>
          </a:ln>
        </p:spPr>
        <p:txBody>
          <a:bodyPr wrap="square">
            <a:spAutoFit/>
          </a:bodyPr>
          <a:lstStyle/>
          <a:p>
            <a:pPr algn="just"/>
            <a:r>
              <a:rPr lang="es-PE" dirty="0">
                <a:latin typeface="Arial" panose="020B0604020202020204" pitchFamily="34" charset="0"/>
              </a:rPr>
              <a:t>Las autoridades y personal al servicio de las entidades, independientemente </a:t>
            </a:r>
            <a:r>
              <a:rPr lang="es-PE" dirty="0" smtClean="0">
                <a:latin typeface="Arial" panose="020B0604020202020204" pitchFamily="34" charset="0"/>
              </a:rPr>
              <a:t>de su </a:t>
            </a:r>
            <a:r>
              <a:rPr lang="es-PE" dirty="0">
                <a:latin typeface="Arial" panose="020B0604020202020204" pitchFamily="34" charset="0"/>
              </a:rPr>
              <a:t>régimen laboral o contractual, incurren en falta administrativa en el trámite de </a:t>
            </a:r>
            <a:r>
              <a:rPr lang="es-PE" dirty="0" smtClean="0">
                <a:latin typeface="Arial" panose="020B0604020202020204" pitchFamily="34" charset="0"/>
              </a:rPr>
              <a:t>los procedimientos </a:t>
            </a:r>
            <a:r>
              <a:rPr lang="es-PE" dirty="0">
                <a:latin typeface="Arial" panose="020B0604020202020204" pitchFamily="34" charset="0"/>
              </a:rPr>
              <a:t>administrativos a su cargo y, por ende, son susceptibles de </a:t>
            </a:r>
            <a:r>
              <a:rPr lang="es-PE" dirty="0" smtClean="0">
                <a:latin typeface="Arial" panose="020B0604020202020204" pitchFamily="34" charset="0"/>
              </a:rPr>
              <a:t>ser sancionados </a:t>
            </a:r>
            <a:r>
              <a:rPr lang="es-PE" dirty="0">
                <a:latin typeface="Arial" panose="020B0604020202020204" pitchFamily="34" charset="0"/>
              </a:rPr>
              <a:t>administrativamente con amonestación, suspensión, cese o destitución</a:t>
            </a:r>
          </a:p>
          <a:p>
            <a:pPr algn="just"/>
            <a:r>
              <a:rPr lang="es-PE" dirty="0">
                <a:latin typeface="Arial" panose="020B0604020202020204" pitchFamily="34" charset="0"/>
              </a:rPr>
              <a:t>atendiendo a la gravedad de la falta, la reincidencia, el daño causado y </a:t>
            </a:r>
            <a:r>
              <a:rPr lang="es-PE" dirty="0" smtClean="0">
                <a:latin typeface="Arial" panose="020B0604020202020204" pitchFamily="34" charset="0"/>
              </a:rPr>
              <a:t>la intencionalidad </a:t>
            </a:r>
            <a:r>
              <a:rPr lang="es-PE" dirty="0">
                <a:latin typeface="Arial" panose="020B0604020202020204" pitchFamily="34" charset="0"/>
              </a:rPr>
              <a:t>con que hayan actuado, en caso de</a:t>
            </a:r>
            <a:r>
              <a:rPr lang="es-PE" dirty="0" smtClean="0">
                <a:latin typeface="Arial" panose="020B0604020202020204" pitchFamily="34" charset="0"/>
              </a:rPr>
              <a:t>:</a:t>
            </a:r>
          </a:p>
          <a:p>
            <a:pPr algn="just"/>
            <a:endParaRPr lang="es-PE" b="1" dirty="0">
              <a:solidFill>
                <a:srgbClr val="FF0000"/>
              </a:solidFill>
              <a:latin typeface="Arial" panose="020B0604020202020204" pitchFamily="34" charset="0"/>
            </a:endParaRPr>
          </a:p>
          <a:p>
            <a:pPr algn="just"/>
            <a:r>
              <a:rPr lang="es-PE" b="1" dirty="0" smtClean="0">
                <a:solidFill>
                  <a:srgbClr val="FF0000"/>
                </a:solidFill>
                <a:latin typeface="Arial" panose="020B0604020202020204" pitchFamily="34" charset="0"/>
              </a:rPr>
              <a:t>4</a:t>
            </a:r>
            <a:r>
              <a:rPr lang="es-PE" b="1" dirty="0">
                <a:solidFill>
                  <a:srgbClr val="FF0000"/>
                </a:solidFill>
                <a:latin typeface="Arial" panose="020B0604020202020204" pitchFamily="34" charset="0"/>
              </a:rPr>
              <a:t>. Resolver sin motivación algún asunto sometido a su competencia.</a:t>
            </a:r>
            <a:endParaRPr lang="es-PE" b="1" dirty="0">
              <a:solidFill>
                <a:srgbClr val="FF0000"/>
              </a:solidFill>
            </a:endParaRPr>
          </a:p>
        </p:txBody>
      </p:sp>
      <p:pic>
        <p:nvPicPr>
          <p:cNvPr id="5" name="Picture 4"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98668" y="1789197"/>
            <a:ext cx="3226506" cy="4609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9406780" y="3724512"/>
            <a:ext cx="2592288" cy="369332"/>
          </a:xfrm>
          <a:prstGeom prst="rect">
            <a:avLst/>
          </a:prstGeom>
          <a:ln>
            <a:noFill/>
          </a:ln>
        </p:spPr>
        <p:txBody>
          <a:bodyPr wrap="square">
            <a:spAutoFit/>
          </a:bodyPr>
          <a:lstStyle/>
          <a:p>
            <a:pPr algn="just"/>
            <a:r>
              <a:rPr lang="es-PE" b="1" dirty="0" smtClean="0">
                <a:solidFill>
                  <a:srgbClr val="FF0000"/>
                </a:solidFill>
              </a:rPr>
              <a:t>CONTRALORIA</a:t>
            </a:r>
            <a:endParaRPr lang="es-PE" b="1" dirty="0">
              <a:solidFill>
                <a:srgbClr val="FF0000"/>
              </a:solidFill>
            </a:endParaRPr>
          </a:p>
        </p:txBody>
      </p:sp>
      <p:sp>
        <p:nvSpPr>
          <p:cNvPr id="4" name="Rectángulo redondeado 3"/>
          <p:cNvSpPr/>
          <p:nvPr/>
        </p:nvSpPr>
        <p:spPr>
          <a:xfrm>
            <a:off x="7462564" y="3898884"/>
            <a:ext cx="1368152" cy="5760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500" dirty="0" smtClean="0"/>
              <a:t>CIVIL </a:t>
            </a:r>
            <a:endParaRPr lang="es-PE" sz="2500" dirty="0"/>
          </a:p>
        </p:txBody>
      </p:sp>
      <p:sp>
        <p:nvSpPr>
          <p:cNvPr id="8" name="Rectángulo redondeado 7"/>
          <p:cNvSpPr/>
          <p:nvPr/>
        </p:nvSpPr>
        <p:spPr>
          <a:xfrm>
            <a:off x="7498568" y="4860655"/>
            <a:ext cx="1368152" cy="5760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500" dirty="0" smtClean="0"/>
              <a:t>PENAL </a:t>
            </a:r>
            <a:endParaRPr lang="es-PE" sz="2500" dirty="0"/>
          </a:p>
        </p:txBody>
      </p:sp>
    </p:spTree>
    <p:extLst>
      <p:ext uri="{BB962C8B-B14F-4D97-AF65-F5344CB8AC3E}">
        <p14:creationId xmlns:p14="http://schemas.microsoft.com/office/powerpoint/2010/main" val="30253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bwMode="auto">
          <a:xfrm>
            <a:off x="3" y="1916832"/>
            <a:ext cx="12188822" cy="1368152"/>
          </a:xfrm>
          <a:prstGeom prst="rect">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lIns="159978" tIns="159978" rIns="159978" bIns="159978" spcCol="1270" anchor="ctr"/>
          <a:lstStyle/>
          <a:p>
            <a:pPr algn="ctr" defTabSz="1866293">
              <a:lnSpc>
                <a:spcPct val="90000"/>
              </a:lnSpc>
              <a:spcAft>
                <a:spcPct val="35000"/>
              </a:spcAft>
              <a:defRPr/>
            </a:pPr>
            <a:r>
              <a:rPr lang="es-PE" sz="3500" b="1" dirty="0" smtClean="0">
                <a:solidFill>
                  <a:srgbClr val="FFFF00"/>
                </a:solidFill>
                <a:latin typeface="Arial" panose="020B0604020202020204" pitchFamily="34" charset="0"/>
                <a:cs typeface="Arial" panose="020B0604020202020204" pitchFamily="34" charset="0"/>
              </a:rPr>
              <a:t>SE SANCIONARA A LOS </a:t>
            </a:r>
            <a:r>
              <a:rPr lang="es-PE" sz="3500" b="1" dirty="0" smtClean="0">
                <a:solidFill>
                  <a:schemeClr val="tx1"/>
                </a:solidFill>
                <a:latin typeface="Arial" panose="020B0604020202020204" pitchFamily="34" charset="0"/>
                <a:cs typeface="Arial" panose="020B0604020202020204" pitchFamily="34" charset="0"/>
              </a:rPr>
              <a:t>PROVEEDORES</a:t>
            </a:r>
            <a:r>
              <a:rPr lang="es-PE" sz="3500" b="1" dirty="0" smtClean="0">
                <a:solidFill>
                  <a:srgbClr val="FFFF00"/>
                </a:solidFill>
                <a:latin typeface="Arial" panose="020B0604020202020204" pitchFamily="34" charset="0"/>
                <a:cs typeface="Arial" panose="020B0604020202020204" pitchFamily="34" charset="0"/>
              </a:rPr>
              <a:t> DEL ESTADO POR DEFICIENTE MOTIVACIÓN </a:t>
            </a:r>
            <a:endParaRPr lang="es-ES" sz="35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2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ergamino horizontal"/>
          <p:cNvSpPr/>
          <p:nvPr/>
        </p:nvSpPr>
        <p:spPr>
          <a:xfrm>
            <a:off x="1991797" y="2024431"/>
            <a:ext cx="8402036" cy="2052102"/>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s-PE" sz="2000" b="1" i="1" dirty="0" smtClean="0">
                <a:solidFill>
                  <a:schemeClr val="tx1"/>
                </a:solidFill>
                <a:latin typeface="Arial" panose="020B0604020202020204" pitchFamily="34" charset="0"/>
                <a:cs typeface="Arial" panose="020B0604020202020204" pitchFamily="34" charset="0"/>
              </a:rPr>
              <a:t>Presentar </a:t>
            </a:r>
            <a:r>
              <a:rPr lang="es-PE" sz="2000" b="1" i="1" dirty="0">
                <a:solidFill>
                  <a:schemeClr val="tx1"/>
                </a:solidFill>
                <a:latin typeface="Arial" panose="020B0604020202020204" pitchFamily="34" charset="0"/>
                <a:cs typeface="Arial" panose="020B0604020202020204" pitchFamily="34" charset="0"/>
              </a:rPr>
              <a:t>cuestionamientos maliciosos o manifiestamente infundados al pliego de absolución de consultas y/u </a:t>
            </a:r>
            <a:r>
              <a:rPr lang="es-PE" sz="2000" b="1" i="1" dirty="0" smtClean="0">
                <a:solidFill>
                  <a:schemeClr val="tx1"/>
                </a:solidFill>
                <a:latin typeface="Arial" panose="020B0604020202020204" pitchFamily="34" charset="0"/>
                <a:cs typeface="Arial" panose="020B0604020202020204" pitchFamily="34" charset="0"/>
              </a:rPr>
              <a:t>observaciones es sancionable </a:t>
            </a:r>
            <a:endParaRPr lang="es-PE" sz="2000" b="1" i="1" dirty="0">
              <a:solidFill>
                <a:schemeClr val="tx1"/>
              </a:solidFill>
              <a:latin typeface="Arial Black" pitchFamily="34" charset="0"/>
              <a:ea typeface="Verdana" pitchFamily="34" charset="0"/>
              <a:cs typeface="Verdana" pitchFamily="34" charset="0"/>
            </a:endParaRPr>
          </a:p>
        </p:txBody>
      </p:sp>
      <p:sp>
        <p:nvSpPr>
          <p:cNvPr id="3" name="2 Rectángulo redondeado"/>
          <p:cNvSpPr/>
          <p:nvPr/>
        </p:nvSpPr>
        <p:spPr>
          <a:xfrm>
            <a:off x="3636016" y="4371730"/>
            <a:ext cx="2558385" cy="806241"/>
          </a:xfrm>
          <a:prstGeom prst="roundRect">
            <a:avLst/>
          </a:prstGeom>
          <a:solidFill>
            <a:schemeClr val="accent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2624" dirty="0">
                <a:solidFill>
                  <a:srgbClr val="FF0000"/>
                </a:solidFill>
                <a:latin typeface="Arial Black" pitchFamily="34" charset="0"/>
              </a:rPr>
              <a:t>SANCION </a:t>
            </a:r>
          </a:p>
        </p:txBody>
      </p:sp>
      <p:sp>
        <p:nvSpPr>
          <p:cNvPr id="9" name="8 Rectángulo redondeado"/>
          <p:cNvSpPr/>
          <p:nvPr/>
        </p:nvSpPr>
        <p:spPr>
          <a:xfrm>
            <a:off x="6497536" y="4371730"/>
            <a:ext cx="2663131" cy="812588"/>
          </a:xfrm>
          <a:prstGeom prst="roundRect">
            <a:avLst/>
          </a:prstGeom>
          <a:solidFill>
            <a:schemeClr val="tx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2624" dirty="0">
                <a:latin typeface="Arial Black" pitchFamily="34" charset="0"/>
              </a:rPr>
              <a:t>NO SANCION</a:t>
            </a:r>
          </a:p>
        </p:txBody>
      </p:sp>
    </p:spTree>
    <p:extLst>
      <p:ext uri="{BB962C8B-B14F-4D97-AF65-F5344CB8AC3E}">
        <p14:creationId xmlns:p14="http://schemas.microsoft.com/office/powerpoint/2010/main" val="132232307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ergamino horizontal"/>
          <p:cNvSpPr/>
          <p:nvPr/>
        </p:nvSpPr>
        <p:spPr>
          <a:xfrm>
            <a:off x="1991797" y="2024431"/>
            <a:ext cx="8402036" cy="2052102"/>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PE" sz="2000" b="1" i="1" dirty="0"/>
              <a:t>Presentar recursos maliciosos o manifiestamente </a:t>
            </a:r>
            <a:r>
              <a:rPr lang="es-PE" sz="2000" b="1" i="1" dirty="0" smtClean="0"/>
              <a:t>infundados se sanciona. </a:t>
            </a:r>
            <a:endParaRPr lang="es-PE" sz="2000" b="1" i="1" dirty="0">
              <a:latin typeface="Arial Black" panose="020B0A04020102020204" pitchFamily="34" charset="0"/>
            </a:endParaRPr>
          </a:p>
        </p:txBody>
      </p:sp>
      <p:sp>
        <p:nvSpPr>
          <p:cNvPr id="3" name="2 Rectángulo redondeado"/>
          <p:cNvSpPr/>
          <p:nvPr/>
        </p:nvSpPr>
        <p:spPr>
          <a:xfrm>
            <a:off x="3636016" y="4371730"/>
            <a:ext cx="2558385" cy="806241"/>
          </a:xfrm>
          <a:prstGeom prst="roundRect">
            <a:avLst/>
          </a:prstGeom>
          <a:solidFill>
            <a:schemeClr val="accent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2624" dirty="0">
                <a:solidFill>
                  <a:srgbClr val="FF0000"/>
                </a:solidFill>
                <a:latin typeface="Arial Black" pitchFamily="34" charset="0"/>
              </a:rPr>
              <a:t>SANCION </a:t>
            </a:r>
          </a:p>
        </p:txBody>
      </p:sp>
      <p:sp>
        <p:nvSpPr>
          <p:cNvPr id="9" name="8 Rectángulo redondeado"/>
          <p:cNvSpPr/>
          <p:nvPr/>
        </p:nvSpPr>
        <p:spPr>
          <a:xfrm>
            <a:off x="6497536" y="4371730"/>
            <a:ext cx="2663131" cy="812588"/>
          </a:xfrm>
          <a:prstGeom prst="roundRect">
            <a:avLst/>
          </a:prstGeom>
          <a:solidFill>
            <a:schemeClr val="tx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2624" dirty="0">
                <a:latin typeface="Arial Black" pitchFamily="34" charset="0"/>
              </a:rPr>
              <a:t>NO SANCION</a:t>
            </a:r>
          </a:p>
        </p:txBody>
      </p:sp>
    </p:spTree>
    <p:extLst>
      <p:ext uri="{BB962C8B-B14F-4D97-AF65-F5344CB8AC3E}">
        <p14:creationId xmlns:p14="http://schemas.microsoft.com/office/powerpoint/2010/main" val="35303666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ergamino horizontal"/>
          <p:cNvSpPr/>
          <p:nvPr/>
        </p:nvSpPr>
        <p:spPr>
          <a:xfrm>
            <a:off x="1991797" y="2024431"/>
            <a:ext cx="8402036" cy="2052102"/>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es-PE" sz="2000" b="1" i="1" dirty="0">
                <a:latin typeface="Tahoma" panose="020B0604030504040204" pitchFamily="34" charset="0"/>
                <a:ea typeface="Tahoma" panose="020B0604030504040204" pitchFamily="34" charset="0"/>
                <a:cs typeface="Tahoma" panose="020B0604030504040204" pitchFamily="34" charset="0"/>
              </a:rPr>
              <a:t>Presentar información inexacta a las Entidades, al Tribunal o </a:t>
            </a:r>
            <a:r>
              <a:rPr lang="es-PE" sz="2000" b="1" i="1" dirty="0">
                <a:solidFill>
                  <a:srgbClr val="FF0000"/>
                </a:solidFill>
                <a:latin typeface="Tahoma" panose="020B0604030504040204" pitchFamily="34" charset="0"/>
                <a:ea typeface="Tahoma" panose="020B0604030504040204" pitchFamily="34" charset="0"/>
                <a:cs typeface="Tahoma" panose="020B0604030504040204" pitchFamily="34" charset="0"/>
              </a:rPr>
              <a:t>al RNP, siempre que esté relacionada con el cumplimiento de un requisito o la obtención de un beneficio o </a:t>
            </a:r>
            <a:r>
              <a:rPr lang="es-PE" sz="20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ventaja se sanciona.  </a:t>
            </a:r>
            <a:endParaRPr lang="es-PE" sz="2000" b="1" i="1" dirty="0">
              <a:latin typeface="Tahoma" panose="020B0604030504040204" pitchFamily="34" charset="0"/>
              <a:ea typeface="Tahoma" panose="020B0604030504040204" pitchFamily="34" charset="0"/>
              <a:cs typeface="Tahoma" panose="020B0604030504040204" pitchFamily="34" charset="0"/>
            </a:endParaRPr>
          </a:p>
        </p:txBody>
      </p:sp>
      <p:sp>
        <p:nvSpPr>
          <p:cNvPr id="3" name="2 Rectángulo redondeado"/>
          <p:cNvSpPr/>
          <p:nvPr/>
        </p:nvSpPr>
        <p:spPr>
          <a:xfrm>
            <a:off x="3636016" y="4371730"/>
            <a:ext cx="2558385" cy="806241"/>
          </a:xfrm>
          <a:prstGeom prst="roundRect">
            <a:avLst/>
          </a:prstGeom>
          <a:solidFill>
            <a:schemeClr val="accent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2624" dirty="0">
                <a:solidFill>
                  <a:srgbClr val="FF0000"/>
                </a:solidFill>
                <a:latin typeface="Arial Black" pitchFamily="34" charset="0"/>
              </a:rPr>
              <a:t>SANCION </a:t>
            </a:r>
          </a:p>
        </p:txBody>
      </p:sp>
      <p:sp>
        <p:nvSpPr>
          <p:cNvPr id="9" name="8 Rectángulo redondeado"/>
          <p:cNvSpPr/>
          <p:nvPr/>
        </p:nvSpPr>
        <p:spPr>
          <a:xfrm>
            <a:off x="6497536" y="4371730"/>
            <a:ext cx="2663131" cy="812588"/>
          </a:xfrm>
          <a:prstGeom prst="roundRect">
            <a:avLst/>
          </a:prstGeom>
          <a:solidFill>
            <a:schemeClr val="tx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2624" dirty="0">
                <a:latin typeface="Arial Black" pitchFamily="34" charset="0"/>
              </a:rPr>
              <a:t>NO SANCION</a:t>
            </a:r>
          </a:p>
        </p:txBody>
      </p:sp>
    </p:spTree>
    <p:extLst>
      <p:ext uri="{BB962C8B-B14F-4D97-AF65-F5344CB8AC3E}">
        <p14:creationId xmlns:p14="http://schemas.microsoft.com/office/powerpoint/2010/main" val="13641242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 y="2348880"/>
            <a:ext cx="12188824" cy="1015663"/>
          </a:xfrm>
          <a:prstGeom prst="rect">
            <a:avLst/>
          </a:prstGeom>
          <a:solidFill>
            <a:srgbClr val="FFC000"/>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lvl="0" algn="ctr"/>
            <a:r>
              <a:rPr lang="es-PE" sz="3000" dirty="0" smtClean="0"/>
              <a:t>FORMULACIÓN DE PRONUNCIAMIENTOS, OPINIONES Y RESOLUCIONES EN MATERIA DE CONTRATACIONES DEL ESTADO </a:t>
            </a:r>
            <a:endParaRPr lang="es-PE" sz="3000" dirty="0"/>
          </a:p>
        </p:txBody>
      </p:sp>
    </p:spTree>
    <p:extLst>
      <p:ext uri="{BB962C8B-B14F-4D97-AF65-F5344CB8AC3E}">
        <p14:creationId xmlns:p14="http://schemas.microsoft.com/office/powerpoint/2010/main" val="2573478533"/>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813" y="1124744"/>
            <a:ext cx="5688631" cy="3785652"/>
          </a:xfrm>
          <a:prstGeom prst="rect">
            <a:avLst/>
          </a:prstGeom>
          <a:ln w="38100">
            <a:solidFill>
              <a:srgbClr val="FFC000"/>
            </a:solidFill>
          </a:ln>
        </p:spPr>
        <p:txBody>
          <a:bodyPr wrap="square">
            <a:spAutoFit/>
          </a:bodyPr>
          <a:lstStyle/>
          <a:p>
            <a:pPr algn="just"/>
            <a:r>
              <a:rPr lang="es-PE" sz="2000" b="1" dirty="0" smtClean="0">
                <a:latin typeface="Arial" panose="020B0604020202020204" pitchFamily="34" charset="0"/>
              </a:rPr>
              <a:t>LEY N° 27444 - ARTÍCULO 173.- PRESENTACIÓN DE INFORMES</a:t>
            </a:r>
          </a:p>
          <a:p>
            <a:pPr algn="just"/>
            <a:endParaRPr lang="es-PE" sz="2000" b="1" dirty="0" smtClean="0">
              <a:latin typeface="Arial" panose="020B0604020202020204" pitchFamily="34" charset="0"/>
            </a:endParaRPr>
          </a:p>
          <a:p>
            <a:pPr algn="just"/>
            <a:r>
              <a:rPr lang="es-PE" sz="2000" dirty="0" smtClean="0">
                <a:latin typeface="Arial" panose="020B0604020202020204" pitchFamily="34" charset="0"/>
              </a:rPr>
              <a:t>173.1 </a:t>
            </a:r>
            <a:r>
              <a:rPr lang="es-PE" sz="2000" dirty="0">
                <a:latin typeface="Arial" panose="020B0604020202020204" pitchFamily="34" charset="0"/>
              </a:rPr>
              <a:t>Toda autoridad, cuando formule informes o proyectos de </a:t>
            </a:r>
            <a:r>
              <a:rPr lang="es-PE" sz="2000" dirty="0" smtClean="0">
                <a:latin typeface="Arial" panose="020B0604020202020204" pitchFamily="34" charset="0"/>
              </a:rPr>
              <a:t>resoluciones </a:t>
            </a:r>
            <a:r>
              <a:rPr lang="es-PE" sz="2000" b="1" dirty="0" smtClean="0">
                <a:latin typeface="Arial" panose="020B0604020202020204" pitchFamily="34" charset="0"/>
              </a:rPr>
              <a:t>fundamenta </a:t>
            </a:r>
            <a:r>
              <a:rPr lang="es-PE" sz="2000" b="1" dirty="0">
                <a:latin typeface="Arial" panose="020B0604020202020204" pitchFamily="34" charset="0"/>
              </a:rPr>
              <a:t>su opinión</a:t>
            </a:r>
            <a:r>
              <a:rPr lang="es-PE" sz="2000" dirty="0">
                <a:latin typeface="Arial" panose="020B0604020202020204" pitchFamily="34" charset="0"/>
              </a:rPr>
              <a:t> en forma sucinta y establece </a:t>
            </a:r>
            <a:r>
              <a:rPr lang="es-PE" sz="2000" b="1" dirty="0">
                <a:latin typeface="Arial" panose="020B0604020202020204" pitchFamily="34" charset="0"/>
              </a:rPr>
              <a:t>conclusiones expresas</a:t>
            </a:r>
            <a:r>
              <a:rPr lang="es-PE" sz="2000" dirty="0">
                <a:latin typeface="Arial" panose="020B0604020202020204" pitchFamily="34" charset="0"/>
              </a:rPr>
              <a:t> y </a:t>
            </a:r>
            <a:r>
              <a:rPr lang="es-PE" sz="2000" dirty="0" smtClean="0">
                <a:latin typeface="Arial" panose="020B0604020202020204" pitchFamily="34" charset="0"/>
              </a:rPr>
              <a:t>claras sobre </a:t>
            </a:r>
            <a:r>
              <a:rPr lang="es-PE" sz="2000" dirty="0">
                <a:latin typeface="Arial" panose="020B0604020202020204" pitchFamily="34" charset="0"/>
              </a:rPr>
              <a:t>todas las cuestiones planteadas en la solicitud, y </a:t>
            </a:r>
            <a:r>
              <a:rPr lang="es-PE" sz="2000" b="1" dirty="0">
                <a:latin typeface="Arial" panose="020B0604020202020204" pitchFamily="34" charset="0"/>
              </a:rPr>
              <a:t>recomienda concretamente </a:t>
            </a:r>
            <a:r>
              <a:rPr lang="es-PE" sz="2000" dirty="0" smtClean="0">
                <a:latin typeface="Arial" panose="020B0604020202020204" pitchFamily="34" charset="0"/>
              </a:rPr>
              <a:t>los cursos </a:t>
            </a:r>
            <a:r>
              <a:rPr lang="es-PE" sz="2000" dirty="0">
                <a:latin typeface="Arial" panose="020B0604020202020204" pitchFamily="34" charset="0"/>
              </a:rPr>
              <a:t>de acción a seguir, cuando estos correspondan, suscribiéndolos con su </a:t>
            </a:r>
            <a:r>
              <a:rPr lang="es-PE" sz="2000" dirty="0" smtClean="0">
                <a:latin typeface="Arial" panose="020B0604020202020204" pitchFamily="34" charset="0"/>
              </a:rPr>
              <a:t>firma habitual</a:t>
            </a:r>
            <a:r>
              <a:rPr lang="es-PE" sz="2000" dirty="0">
                <a:latin typeface="Arial" panose="020B0604020202020204" pitchFamily="34" charset="0"/>
              </a:rPr>
              <a:t>, consignando su nombre, apellido y cargo.</a:t>
            </a:r>
            <a:endParaRPr lang="es-PE" sz="2000" dirty="0"/>
          </a:p>
        </p:txBody>
      </p:sp>
      <p:pic>
        <p:nvPicPr>
          <p:cNvPr id="11266" name="Picture 2" descr="Resultado de imagen para INFORME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66420" y="116632"/>
            <a:ext cx="5806381"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102524" y="1412776"/>
            <a:ext cx="1955472" cy="3323987"/>
          </a:xfrm>
          <a:prstGeom prst="rect">
            <a:avLst/>
          </a:prstGeom>
          <a:solidFill>
            <a:schemeClr val="bg1"/>
          </a:solidFill>
          <a:ln>
            <a:solidFill>
              <a:srgbClr val="FFC000"/>
            </a:solidFill>
          </a:ln>
        </p:spPr>
        <p:txBody>
          <a:bodyPr wrap="none" rtlCol="0">
            <a:spAutoFit/>
          </a:bodyPr>
          <a:lstStyle/>
          <a:p>
            <a:r>
              <a:rPr lang="es-PE" sz="1500" dirty="0" smtClean="0"/>
              <a:t>ANTECEDENTES</a:t>
            </a:r>
          </a:p>
          <a:p>
            <a:endParaRPr lang="es-PE" sz="1500" dirty="0" smtClean="0"/>
          </a:p>
          <a:p>
            <a:endParaRPr lang="es-PE" sz="1500" dirty="0" smtClean="0"/>
          </a:p>
          <a:p>
            <a:endParaRPr lang="es-PE" sz="1500" dirty="0" smtClean="0"/>
          </a:p>
          <a:p>
            <a:r>
              <a:rPr lang="es-PE" sz="1500" dirty="0" smtClean="0"/>
              <a:t>ANALISIS</a:t>
            </a:r>
          </a:p>
          <a:p>
            <a:pPr algn="just"/>
            <a:r>
              <a:rPr lang="es-PE" sz="1500" dirty="0" smtClean="0">
                <a:solidFill>
                  <a:srgbClr val="FF0000"/>
                </a:solidFill>
              </a:rPr>
              <a:t>(</a:t>
            </a:r>
            <a:r>
              <a:rPr lang="es-PE" sz="1500" dirty="0">
                <a:solidFill>
                  <a:srgbClr val="FF0000"/>
                </a:solidFill>
              </a:rPr>
              <a:t>D</a:t>
            </a:r>
            <a:r>
              <a:rPr lang="es-PE" sz="1500" dirty="0" smtClean="0">
                <a:solidFill>
                  <a:srgbClr val="FF0000"/>
                </a:solidFill>
              </a:rPr>
              <a:t>esarrollar articulo </a:t>
            </a:r>
          </a:p>
          <a:p>
            <a:pPr algn="just"/>
            <a:r>
              <a:rPr lang="es-PE" sz="1500" dirty="0" smtClean="0">
                <a:solidFill>
                  <a:srgbClr val="FF0000"/>
                </a:solidFill>
              </a:rPr>
              <a:t>Aplicable de la </a:t>
            </a:r>
          </a:p>
          <a:p>
            <a:pPr algn="just"/>
            <a:r>
              <a:rPr lang="es-PE" sz="1500" dirty="0" smtClean="0">
                <a:solidFill>
                  <a:srgbClr val="FF0000"/>
                </a:solidFill>
              </a:rPr>
              <a:t>LCE y RLCE)</a:t>
            </a:r>
          </a:p>
          <a:p>
            <a:endParaRPr lang="es-PE" sz="1500" dirty="0" smtClean="0"/>
          </a:p>
          <a:p>
            <a:endParaRPr lang="es-PE" sz="1500" dirty="0" smtClean="0"/>
          </a:p>
          <a:p>
            <a:r>
              <a:rPr lang="es-PE" sz="1500" dirty="0" smtClean="0"/>
              <a:t>CONCLUSIONES Y </a:t>
            </a:r>
          </a:p>
          <a:p>
            <a:endParaRPr lang="es-PE" sz="1500" dirty="0" smtClean="0"/>
          </a:p>
          <a:p>
            <a:endParaRPr lang="es-PE" sz="1500" dirty="0" smtClean="0"/>
          </a:p>
          <a:p>
            <a:r>
              <a:rPr lang="es-PE" sz="1500" dirty="0" smtClean="0"/>
              <a:t>RECOMENDACIONES</a:t>
            </a:r>
            <a:endParaRPr lang="es-PE" sz="1500" dirty="0"/>
          </a:p>
        </p:txBody>
      </p:sp>
    </p:spTree>
    <p:extLst>
      <p:ext uri="{BB962C8B-B14F-4D97-AF65-F5344CB8AC3E}">
        <p14:creationId xmlns:p14="http://schemas.microsoft.com/office/powerpoint/2010/main" val="3666480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17347" t="18500" r="53321" b="8657"/>
          <a:stretch/>
        </p:blipFill>
        <p:spPr>
          <a:xfrm>
            <a:off x="283900" y="980728"/>
            <a:ext cx="4464495" cy="5688632"/>
          </a:xfrm>
          <a:prstGeom prst="rect">
            <a:avLst/>
          </a:prstGeom>
          <a:ln>
            <a:solidFill>
              <a:srgbClr val="FFC000"/>
            </a:solidFill>
          </a:ln>
        </p:spPr>
      </p:pic>
      <p:pic>
        <p:nvPicPr>
          <p:cNvPr id="5" name="Imagen 4"/>
          <p:cNvPicPr>
            <a:picLocks noChangeAspect="1"/>
          </p:cNvPicPr>
          <p:nvPr/>
        </p:nvPicPr>
        <p:blipFill rotWithShape="1">
          <a:blip r:embed="rId4"/>
          <a:srcRect l="53874" t="26376" r="18454" b="33265"/>
          <a:stretch/>
        </p:blipFill>
        <p:spPr>
          <a:xfrm>
            <a:off x="4438229" y="1146519"/>
            <a:ext cx="5688632" cy="3601840"/>
          </a:xfrm>
          <a:prstGeom prst="rect">
            <a:avLst/>
          </a:prstGeom>
          <a:ln>
            <a:solidFill>
              <a:srgbClr val="FFC000"/>
            </a:solidFill>
          </a:ln>
        </p:spPr>
      </p:pic>
      <p:pic>
        <p:nvPicPr>
          <p:cNvPr id="6" name="Imagen 5"/>
          <p:cNvPicPr>
            <a:picLocks noChangeAspect="1"/>
          </p:cNvPicPr>
          <p:nvPr/>
        </p:nvPicPr>
        <p:blipFill rotWithShape="1">
          <a:blip r:embed="rId5"/>
          <a:srcRect l="52767" t="26375" r="17901" b="14563"/>
          <a:stretch/>
        </p:blipFill>
        <p:spPr>
          <a:xfrm>
            <a:off x="6598468" y="2319042"/>
            <a:ext cx="3816425" cy="4320480"/>
          </a:xfrm>
          <a:prstGeom prst="rect">
            <a:avLst/>
          </a:prstGeom>
          <a:ln>
            <a:solidFill>
              <a:srgbClr val="FFC000"/>
            </a:solidFill>
          </a:ln>
        </p:spPr>
      </p:pic>
      <p:pic>
        <p:nvPicPr>
          <p:cNvPr id="8" name="Picture 4" descr="Imagen relacionad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270875" y="414917"/>
            <a:ext cx="1296145" cy="164610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283900" y="488388"/>
            <a:ext cx="5688631" cy="400110"/>
          </a:xfrm>
          <a:prstGeom prst="rect">
            <a:avLst/>
          </a:prstGeom>
          <a:solidFill>
            <a:srgbClr val="FFC000"/>
          </a:solidFill>
          <a:ln w="38100">
            <a:noFill/>
          </a:ln>
        </p:spPr>
        <p:txBody>
          <a:bodyPr wrap="square">
            <a:spAutoFit/>
          </a:bodyPr>
          <a:lstStyle/>
          <a:p>
            <a:pPr algn="just"/>
            <a:r>
              <a:rPr lang="es-PE" sz="2000" b="1" dirty="0" smtClean="0">
                <a:latin typeface="Arial" panose="020B0604020202020204" pitchFamily="34" charset="0"/>
              </a:rPr>
              <a:t>NULIDAD DE CONTRATO ART. 44 LCE</a:t>
            </a:r>
            <a:endParaRPr lang="es-PE" sz="2000" dirty="0"/>
          </a:p>
        </p:txBody>
      </p:sp>
    </p:spTree>
    <p:extLst>
      <p:ext uri="{BB962C8B-B14F-4D97-AF65-F5344CB8AC3E}">
        <p14:creationId xmlns:p14="http://schemas.microsoft.com/office/powerpoint/2010/main" val="415462762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39913" y="301691"/>
            <a:ext cx="1296145" cy="164610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283900" y="488388"/>
            <a:ext cx="5688631" cy="400110"/>
          </a:xfrm>
          <a:prstGeom prst="rect">
            <a:avLst/>
          </a:prstGeom>
          <a:solidFill>
            <a:srgbClr val="FFC000"/>
          </a:solidFill>
          <a:ln w="38100">
            <a:noFill/>
          </a:ln>
        </p:spPr>
        <p:txBody>
          <a:bodyPr wrap="square">
            <a:spAutoFit/>
          </a:bodyPr>
          <a:lstStyle/>
          <a:p>
            <a:pPr algn="just"/>
            <a:r>
              <a:rPr lang="es-PE" sz="2000" b="1" dirty="0" smtClean="0">
                <a:latin typeface="Arial" panose="020B0604020202020204" pitchFamily="34" charset="0"/>
              </a:rPr>
              <a:t>PROCEDENCIA DE PAGO – ART. 149° RLCE</a:t>
            </a:r>
            <a:endParaRPr lang="es-PE" sz="2000" dirty="0"/>
          </a:p>
        </p:txBody>
      </p:sp>
      <p:pic>
        <p:nvPicPr>
          <p:cNvPr id="2" name="Imagen 1"/>
          <p:cNvPicPr>
            <a:picLocks noChangeAspect="1"/>
          </p:cNvPicPr>
          <p:nvPr/>
        </p:nvPicPr>
        <p:blipFill rotWithShape="1">
          <a:blip r:embed="rId4"/>
          <a:srcRect l="17347" t="18500" r="53321" b="16532"/>
          <a:stretch/>
        </p:blipFill>
        <p:spPr>
          <a:xfrm>
            <a:off x="289008" y="1124743"/>
            <a:ext cx="4437251" cy="5525633"/>
          </a:xfrm>
          <a:prstGeom prst="rect">
            <a:avLst/>
          </a:prstGeom>
          <a:ln>
            <a:solidFill>
              <a:srgbClr val="FFC000"/>
            </a:solidFill>
          </a:ln>
        </p:spPr>
      </p:pic>
      <p:pic>
        <p:nvPicPr>
          <p:cNvPr id="3" name="Imagen 2"/>
          <p:cNvPicPr>
            <a:picLocks noChangeAspect="1"/>
          </p:cNvPicPr>
          <p:nvPr/>
        </p:nvPicPr>
        <p:blipFill rotWithShape="1">
          <a:blip r:embed="rId5"/>
          <a:srcRect l="52767" t="20469" r="17901" b="23422"/>
          <a:stretch/>
        </p:blipFill>
        <p:spPr>
          <a:xfrm>
            <a:off x="6042052" y="245038"/>
            <a:ext cx="3816424" cy="4104456"/>
          </a:xfrm>
          <a:prstGeom prst="rect">
            <a:avLst/>
          </a:prstGeom>
          <a:ln>
            <a:solidFill>
              <a:srgbClr val="FFC000"/>
            </a:solidFill>
          </a:ln>
        </p:spPr>
      </p:pic>
      <p:pic>
        <p:nvPicPr>
          <p:cNvPr id="7" name="Imagen 6"/>
          <p:cNvPicPr>
            <a:picLocks noChangeAspect="1"/>
          </p:cNvPicPr>
          <p:nvPr/>
        </p:nvPicPr>
        <p:blipFill rotWithShape="1">
          <a:blip r:embed="rId6"/>
          <a:srcRect l="17347" t="25392" r="17347" b="13579"/>
          <a:stretch/>
        </p:blipFill>
        <p:spPr>
          <a:xfrm>
            <a:off x="3513013" y="2297266"/>
            <a:ext cx="8025952" cy="4217026"/>
          </a:xfrm>
          <a:prstGeom prst="rect">
            <a:avLst/>
          </a:prstGeom>
          <a:ln>
            <a:solidFill>
              <a:srgbClr val="FFC000"/>
            </a:solidFill>
          </a:ln>
        </p:spPr>
      </p:pic>
    </p:spTree>
    <p:extLst>
      <p:ext uri="{BB962C8B-B14F-4D97-AF65-F5344CB8AC3E}">
        <p14:creationId xmlns:p14="http://schemas.microsoft.com/office/powerpoint/2010/main" val="233101400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10"/>
          </p:nvPr>
        </p:nvSpPr>
        <p:spPr>
          <a:xfrm>
            <a:off x="812588" y="6244492"/>
            <a:ext cx="3409616" cy="476126"/>
          </a:xfrm>
        </p:spPr>
        <p:txBody>
          <a:bodyPr/>
          <a:lstStyle/>
          <a:p>
            <a:pPr>
              <a:defRPr/>
            </a:pPr>
            <a:r>
              <a:rPr lang="es-PE" dirty="0"/>
              <a:t>Expositor: ABOG. JANIER CABRERA ANYAIPOMA / Ex - Jefe Zonal Huancayo - OSCE</a:t>
            </a:r>
            <a:endParaRPr lang="es-ES" dirty="0"/>
          </a:p>
        </p:txBody>
      </p:sp>
      <p:sp>
        <p:nvSpPr>
          <p:cNvPr id="4" name="Marcador de pie de página 3"/>
          <p:cNvSpPr>
            <a:spLocks noGrp="1"/>
          </p:cNvSpPr>
          <p:nvPr>
            <p:ph type="ftr" sz="quarter" idx="11"/>
          </p:nvPr>
        </p:nvSpPr>
        <p:spPr>
          <a:xfrm>
            <a:off x="4688797" y="6244492"/>
            <a:ext cx="7500027" cy="314135"/>
          </a:xfrm>
        </p:spPr>
        <p:txBody>
          <a:bodyPr/>
          <a:lstStyle/>
          <a:p>
            <a:pPr>
              <a:defRPr/>
            </a:pPr>
            <a:r>
              <a:rPr lang="es-ES" dirty="0"/>
              <a:t>Consultas: Celular: 949555606 / Correo </a:t>
            </a:r>
            <a:r>
              <a:rPr lang="es-ES" dirty="0" err="1"/>
              <a:t>Electronico</a:t>
            </a:r>
            <a:r>
              <a:rPr lang="es-ES" dirty="0"/>
              <a:t>: jca_abogado@hotmail.com</a:t>
            </a:r>
          </a:p>
        </p:txBody>
      </p:sp>
      <p:pic>
        <p:nvPicPr>
          <p:cNvPr id="133126" name="Picture 2" descr="Resultado de imagen para escribiendo pizarra  gi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029" y="1753037"/>
            <a:ext cx="7667216" cy="41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7" name="Rectángulo 1"/>
          <p:cNvSpPr>
            <a:spLocks noChangeArrowheads="1"/>
          </p:cNvSpPr>
          <p:nvPr/>
        </p:nvSpPr>
        <p:spPr bwMode="auto">
          <a:xfrm>
            <a:off x="2718865" y="2053206"/>
            <a:ext cx="5790906" cy="34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sz="2199" dirty="0">
                <a:solidFill>
                  <a:schemeClr val="bg1"/>
                </a:solidFill>
                <a:latin typeface="Lucida Sans Unicode" panose="020B0602030504020204" pitchFamily="34" charset="0"/>
                <a:cs typeface="Lucida Sans Unicode" panose="020B0602030504020204" pitchFamily="34" charset="0"/>
              </a:rPr>
              <a:t>¿Con fecha </a:t>
            </a:r>
            <a:r>
              <a:rPr lang="es-PE" sz="2199" dirty="0" smtClean="0">
                <a:solidFill>
                  <a:schemeClr val="bg1"/>
                </a:solidFill>
                <a:latin typeface="Lucida Sans Unicode" panose="020B0602030504020204" pitchFamily="34" charset="0"/>
                <a:cs typeface="Lucida Sans Unicode" panose="020B0602030504020204" pitchFamily="34" charset="0"/>
              </a:rPr>
              <a:t>08.01.2016 </a:t>
            </a:r>
            <a:r>
              <a:rPr lang="es-PE" sz="2199" dirty="0">
                <a:solidFill>
                  <a:schemeClr val="bg1"/>
                </a:solidFill>
                <a:latin typeface="Lucida Sans Unicode" panose="020B0602030504020204" pitchFamily="34" charset="0"/>
                <a:cs typeface="Lucida Sans Unicode" panose="020B0602030504020204" pitchFamily="34" charset="0"/>
              </a:rPr>
              <a:t>se adjudica la buena pro de la Adjudicación </a:t>
            </a:r>
            <a:r>
              <a:rPr lang="es-PE" sz="2199" dirty="0" smtClean="0">
                <a:solidFill>
                  <a:schemeClr val="bg1"/>
                </a:solidFill>
                <a:latin typeface="Lucida Sans Unicode" panose="020B0602030504020204" pitchFamily="34" charset="0"/>
                <a:cs typeface="Lucida Sans Unicode" panose="020B0602030504020204" pitchFamily="34" charset="0"/>
              </a:rPr>
              <a:t>de Menor Cuantía N</a:t>
            </a:r>
            <a:r>
              <a:rPr lang="es-PE" sz="2199" dirty="0">
                <a:solidFill>
                  <a:schemeClr val="bg1"/>
                </a:solidFill>
                <a:latin typeface="Lucida Sans Unicode" panose="020B0602030504020204" pitchFamily="34" charset="0"/>
                <a:cs typeface="Lucida Sans Unicode" panose="020B0602030504020204" pitchFamily="34" charset="0"/>
              </a:rPr>
              <a:t>° </a:t>
            </a:r>
            <a:r>
              <a:rPr lang="es-PE" sz="2199" dirty="0" smtClean="0">
                <a:solidFill>
                  <a:schemeClr val="bg1"/>
                </a:solidFill>
                <a:latin typeface="Lucida Sans Unicode" panose="020B0602030504020204" pitchFamily="34" charset="0"/>
                <a:cs typeface="Lucida Sans Unicode" panose="020B0602030504020204" pitchFamily="34" charset="0"/>
              </a:rPr>
              <a:t>01-2015-MDH</a:t>
            </a:r>
            <a:r>
              <a:rPr lang="es-PE" sz="2199" dirty="0">
                <a:solidFill>
                  <a:schemeClr val="bg1"/>
                </a:solidFill>
                <a:latin typeface="Lucida Sans Unicode" panose="020B0602030504020204" pitchFamily="34" charset="0"/>
                <a:cs typeface="Lucida Sans Unicode" panose="020B0602030504020204" pitchFamily="34" charset="0"/>
              </a:rPr>
              <a:t>, a favor del consorcio los charros, y con fecha 15.05.2017, la entidad decide resolver el contrato por incumplimiento injustificado de obligaciones esenciales que ley debería aplicar? </a:t>
            </a:r>
          </a:p>
          <a:p>
            <a:pPr algn="just">
              <a:lnSpc>
                <a:spcPct val="100000"/>
              </a:lnSpc>
              <a:spcBef>
                <a:spcPct val="0"/>
              </a:spcBef>
              <a:buFontTx/>
              <a:buNone/>
            </a:pPr>
            <a:endParaRPr lang="es-PE" sz="2199" dirty="0">
              <a:solidFill>
                <a:schemeClr val="bg1"/>
              </a:solidFill>
              <a:latin typeface="Lucida Sans Unicode" panose="020B0602030504020204" pitchFamily="34" charset="0"/>
              <a:cs typeface="Lucida Sans Unicode" panose="020B0602030504020204" pitchFamily="34" charset="0"/>
            </a:endParaRPr>
          </a:p>
          <a:p>
            <a:pPr algn="ctr">
              <a:lnSpc>
                <a:spcPct val="100000"/>
              </a:lnSpc>
              <a:spcBef>
                <a:spcPct val="0"/>
              </a:spcBef>
              <a:buFontTx/>
              <a:buNone/>
            </a:pPr>
            <a:r>
              <a:rPr lang="es-PE" sz="2199" dirty="0">
                <a:solidFill>
                  <a:schemeClr val="bg1"/>
                </a:solidFill>
                <a:latin typeface="Lucida Sans Unicode" panose="020B0602030504020204" pitchFamily="34" charset="0"/>
                <a:cs typeface="Lucida Sans Unicode" panose="020B0602030504020204" pitchFamily="34" charset="0"/>
              </a:rPr>
              <a:t> </a:t>
            </a:r>
            <a:r>
              <a:rPr lang="es-PE" sz="2199" b="1" u="sng" dirty="0">
                <a:solidFill>
                  <a:schemeClr val="bg1"/>
                </a:solidFill>
                <a:latin typeface="Lucida Sans Unicode" panose="020B0602030504020204" pitchFamily="34" charset="0"/>
                <a:cs typeface="Lucida Sans Unicode" panose="020B0602030504020204" pitchFamily="34" charset="0"/>
              </a:rPr>
              <a:t>D.L N° 1017</a:t>
            </a:r>
            <a:r>
              <a:rPr lang="es-PE" sz="2199" b="1" dirty="0">
                <a:solidFill>
                  <a:schemeClr val="bg1"/>
                </a:solidFill>
                <a:latin typeface="Lucida Sans Unicode" panose="020B0602030504020204" pitchFamily="34" charset="0"/>
                <a:cs typeface="Lucida Sans Unicode" panose="020B0602030504020204" pitchFamily="34" charset="0"/>
              </a:rPr>
              <a:t>          </a:t>
            </a:r>
            <a:r>
              <a:rPr lang="es-PE" sz="2199" b="1" u="sng" dirty="0">
                <a:solidFill>
                  <a:schemeClr val="bg1"/>
                </a:solidFill>
                <a:latin typeface="Lucida Sans Unicode" panose="020B0602030504020204" pitchFamily="34" charset="0"/>
                <a:cs typeface="Lucida Sans Unicode" panose="020B0602030504020204" pitchFamily="34" charset="0"/>
              </a:rPr>
              <a:t>LEY N° 30225</a:t>
            </a:r>
          </a:p>
        </p:txBody>
      </p:sp>
      <p:pic>
        <p:nvPicPr>
          <p:cNvPr id="1026" name="Picture 2" descr="Imagen relacionad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10436" y="0"/>
            <a:ext cx="1446943" cy="1446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3"/>
          <p:cNvSpPr/>
          <p:nvPr/>
        </p:nvSpPr>
        <p:spPr>
          <a:xfrm>
            <a:off x="0" y="524331"/>
            <a:ext cx="6310436" cy="646307"/>
          </a:xfrm>
          <a:prstGeom prst="rect">
            <a:avLst/>
          </a:prstGeom>
          <a:solidFill>
            <a:srgbClr val="FFC000"/>
          </a:solidFill>
          <a:ln>
            <a:noFill/>
          </a:ln>
        </p:spPr>
        <p:txBody>
          <a:bodyPr wrap="square" lIns="91416" tIns="45708" rIns="91416" bIns="45708">
            <a:spAutoFit/>
          </a:bodyPr>
          <a:lstStyle/>
          <a:p>
            <a:pPr algn="ctr"/>
            <a:r>
              <a:rPr lang="es-PE" sz="3600" b="1" dirty="0" smtClean="0">
                <a:solidFill>
                  <a:schemeClr val="bg1"/>
                </a:solidFill>
              </a:rPr>
              <a:t>AMBITO DE APLICACION</a:t>
            </a:r>
            <a:endParaRPr lang="es-PE" sz="3600" dirty="0">
              <a:solidFill>
                <a:schemeClr val="bg1"/>
              </a:solidFill>
            </a:endParaRPr>
          </a:p>
        </p:txBody>
      </p:sp>
    </p:spTree>
    <p:extLst>
      <p:ext uri="{BB962C8B-B14F-4D97-AF65-F5344CB8AC3E}">
        <p14:creationId xmlns:p14="http://schemas.microsoft.com/office/powerpoint/2010/main" val="3577801568"/>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53882" y="301692"/>
            <a:ext cx="1296145" cy="164610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8776" y="494118"/>
            <a:ext cx="9460070" cy="707886"/>
          </a:xfrm>
          <a:prstGeom prst="rect">
            <a:avLst/>
          </a:prstGeom>
          <a:solidFill>
            <a:srgbClr val="FFC000"/>
          </a:solidFill>
          <a:ln w="38100">
            <a:noFill/>
          </a:ln>
        </p:spPr>
        <p:txBody>
          <a:bodyPr wrap="square">
            <a:spAutoFit/>
          </a:bodyPr>
          <a:lstStyle/>
          <a:p>
            <a:pPr algn="just"/>
            <a:r>
              <a:rPr lang="es-PE" sz="2000" b="1" dirty="0" smtClean="0">
                <a:latin typeface="Arial" panose="020B0604020202020204" pitchFamily="34" charset="0"/>
              </a:rPr>
              <a:t>RESOLUCION DE NULIDAD POR DEFICIENTE INTEGRACION – ART. 51 RLCE</a:t>
            </a:r>
            <a:endParaRPr lang="es-PE" sz="2000" dirty="0"/>
          </a:p>
        </p:txBody>
      </p:sp>
      <p:pic>
        <p:nvPicPr>
          <p:cNvPr id="4" name="Imagen 3"/>
          <p:cNvPicPr>
            <a:picLocks noChangeAspect="1"/>
          </p:cNvPicPr>
          <p:nvPr/>
        </p:nvPicPr>
        <p:blipFill rotWithShape="1">
          <a:blip r:embed="rId4"/>
          <a:srcRect l="17901" t="18500" r="17347" b="8657"/>
          <a:stretch/>
        </p:blipFill>
        <p:spPr>
          <a:xfrm>
            <a:off x="765820" y="1326710"/>
            <a:ext cx="8424936" cy="5328592"/>
          </a:xfrm>
          <a:prstGeom prst="rect">
            <a:avLst/>
          </a:prstGeom>
          <a:ln>
            <a:solidFill>
              <a:srgbClr val="FFC000"/>
            </a:solidFill>
          </a:ln>
        </p:spPr>
      </p:pic>
      <p:pic>
        <p:nvPicPr>
          <p:cNvPr id="5" name="Imagen 4"/>
          <p:cNvPicPr>
            <a:picLocks noChangeAspect="1"/>
          </p:cNvPicPr>
          <p:nvPr/>
        </p:nvPicPr>
        <p:blipFill rotWithShape="1">
          <a:blip r:embed="rId5"/>
          <a:srcRect l="34503" t="29328" r="34505" b="22438"/>
          <a:stretch/>
        </p:blipFill>
        <p:spPr>
          <a:xfrm>
            <a:off x="7283160" y="2420888"/>
            <a:ext cx="4643899" cy="4063412"/>
          </a:xfrm>
          <a:prstGeom prst="rect">
            <a:avLst/>
          </a:prstGeom>
          <a:ln>
            <a:solidFill>
              <a:srgbClr val="FFC000"/>
            </a:solidFill>
          </a:ln>
        </p:spPr>
      </p:pic>
    </p:spTree>
    <p:extLst>
      <p:ext uri="{BB962C8B-B14F-4D97-AF65-F5344CB8AC3E}">
        <p14:creationId xmlns:p14="http://schemas.microsoft.com/office/powerpoint/2010/main" val="2265411903"/>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928051"/>
            <a:ext cx="12188825" cy="476930"/>
          </a:xfrm>
          <a:prstGeom prst="rect">
            <a:avLst/>
          </a:prstGeom>
          <a:solidFill>
            <a:srgbClr val="FFC000"/>
          </a:solidFill>
        </p:spPr>
        <p:txBody>
          <a:bodyPr wrap="square">
            <a:spAutoFit/>
          </a:bodyPr>
          <a:lstStyle/>
          <a:p>
            <a:pPr algn="ctr"/>
            <a:r>
              <a:rPr lang="es-PE" sz="2499" b="1" dirty="0" smtClean="0">
                <a:solidFill>
                  <a:srgbClr val="000000"/>
                </a:solidFill>
                <a:latin typeface="Arial" panose="020B0604020202020204" pitchFamily="34" charset="0"/>
                <a:ea typeface="Calibri" panose="020F0502020204030204" pitchFamily="34" charset="0"/>
              </a:rPr>
              <a:t>AMPLIACIÓN DE PLAZO EJECUCIÓN DE OBRAS </a:t>
            </a:r>
            <a:endParaRPr lang="es-PE" sz="2499" b="1" dirty="0"/>
          </a:p>
        </p:txBody>
      </p:sp>
      <p:sp>
        <p:nvSpPr>
          <p:cNvPr id="3" name="CuadroTexto 2"/>
          <p:cNvSpPr txBox="1"/>
          <p:nvPr/>
        </p:nvSpPr>
        <p:spPr>
          <a:xfrm>
            <a:off x="1747662" y="2770267"/>
            <a:ext cx="9709025" cy="1707715"/>
          </a:xfrm>
          <a:prstGeom prst="rect">
            <a:avLst/>
          </a:prstGeom>
          <a:noFill/>
        </p:spPr>
        <p:txBody>
          <a:bodyPr wrap="square" rtlCol="0">
            <a:spAutoFit/>
          </a:bodyPr>
          <a:lstStyle/>
          <a:p>
            <a:pPr algn="ctr"/>
            <a:r>
              <a:rPr lang="es-PE" sz="3499" b="1" dirty="0">
                <a:solidFill>
                  <a:srgbClr val="C00000"/>
                </a:solidFill>
              </a:rPr>
              <a:t>¿</a:t>
            </a:r>
            <a:r>
              <a:rPr lang="es-PE" sz="3499" b="1" dirty="0">
                <a:solidFill>
                  <a:srgbClr val="C00000"/>
                </a:solidFill>
              </a:rPr>
              <a:t>Quien solicita la ampliación de plazo de ejecución de obra en caso de consorcio y como lo hace? </a:t>
            </a:r>
            <a:endParaRPr lang="es-PE" sz="3499" b="1" dirty="0">
              <a:solidFill>
                <a:srgbClr val="C00000"/>
              </a:solidFill>
            </a:endParaRPr>
          </a:p>
        </p:txBody>
      </p:sp>
      <p:pic>
        <p:nvPicPr>
          <p:cNvPr id="4" name="Picture 2"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54852" y="576227"/>
            <a:ext cx="1728192" cy="224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754295"/>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cuaderno de obra"/>
          <p:cNvPicPr>
            <a:picLocks noChangeAspect="1" noChangeArrowheads="1"/>
          </p:cNvPicPr>
          <p:nvPr/>
        </p:nvPicPr>
        <p:blipFill rotWithShape="1">
          <a:blip r:embed="rId3">
            <a:extLst>
              <a:ext uri="{28A0092B-C50C-407E-A947-70E740481C1C}">
                <a14:useLocalDpi xmlns:a14="http://schemas.microsoft.com/office/drawing/2010/main" val="0"/>
              </a:ext>
            </a:extLst>
          </a:blip>
          <a:srcRect t="44832" r="7922"/>
          <a:stretch/>
        </p:blipFill>
        <p:spPr bwMode="auto">
          <a:xfrm rot="10800000">
            <a:off x="201652" y="457921"/>
            <a:ext cx="5874831" cy="621097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00097" y="2653461"/>
            <a:ext cx="5277940" cy="4015438"/>
          </a:xfrm>
          <a:prstGeom prst="rect">
            <a:avLst/>
          </a:prstGeom>
          <a:noFill/>
        </p:spPr>
        <p:txBody>
          <a:bodyPr wrap="square" rtlCol="0">
            <a:spAutoFit/>
          </a:bodyPr>
          <a:lstStyle/>
          <a:p>
            <a:pPr algn="just">
              <a:lnSpc>
                <a:spcPct val="150000"/>
              </a:lnSpc>
            </a:pPr>
            <a:r>
              <a:rPr lang="es-PE" sz="1000" b="1" dirty="0">
                <a:solidFill>
                  <a:srgbClr val="FF0000"/>
                </a:solidFill>
                <a:latin typeface="Arial" panose="020B0604020202020204" pitchFamily="34" charset="0"/>
                <a:cs typeface="Arial" panose="020B0604020202020204" pitchFamily="34" charset="0"/>
              </a:rPr>
              <a:t>ASIENTO: 006 				FECHA: 20/08/2018</a:t>
            </a:r>
          </a:p>
          <a:p>
            <a:pPr algn="just">
              <a:lnSpc>
                <a:spcPct val="150000"/>
              </a:lnSpc>
            </a:pPr>
            <a:r>
              <a:rPr lang="es-PE" sz="1000" b="1" dirty="0">
                <a:solidFill>
                  <a:srgbClr val="FF0000"/>
                </a:solidFill>
                <a:latin typeface="Arial" panose="020B0604020202020204" pitchFamily="34" charset="0"/>
                <a:cs typeface="Arial" panose="020B0604020202020204" pitchFamily="34" charset="0"/>
              </a:rPr>
              <a:t>DEL RESIDENTE:</a:t>
            </a:r>
          </a:p>
          <a:p>
            <a:pPr algn="just">
              <a:lnSpc>
                <a:spcPct val="150000"/>
              </a:lnSpc>
            </a:pPr>
            <a:endParaRPr lang="es-ES" sz="1000" dirty="0">
              <a:latin typeface="Arial" panose="020B0604020202020204" pitchFamily="34" charset="0"/>
              <a:cs typeface="Arial" panose="020B0604020202020204" pitchFamily="34" charset="0"/>
            </a:endParaRPr>
          </a:p>
          <a:p>
            <a:pPr algn="just">
              <a:lnSpc>
                <a:spcPct val="150000"/>
              </a:lnSpc>
            </a:pPr>
            <a:r>
              <a:rPr lang="es-ES" sz="1000" dirty="0">
                <a:latin typeface="Arial" panose="020B0604020202020204" pitchFamily="34" charset="0"/>
                <a:cs typeface="Arial" panose="020B0604020202020204" pitchFamily="34" charset="0"/>
              </a:rPr>
              <a:t>Que</a:t>
            </a:r>
            <a:r>
              <a:rPr lang="es-ES" sz="1000" dirty="0">
                <a:latin typeface="Arial" panose="020B0604020202020204" pitchFamily="34" charset="0"/>
                <a:cs typeface="Arial" panose="020B0604020202020204" pitchFamily="34" charset="0"/>
              </a:rPr>
              <a:t>, estando dentro del plazo y forma previsto para la ejecución del contrato de obra y habiéndose advertido factores ajenos a nuestra voluntad </a:t>
            </a:r>
            <a:r>
              <a:rPr lang="es-ES" sz="1000" i="1" dirty="0">
                <a:latin typeface="Arial" panose="020B0604020202020204" pitchFamily="34" charset="0"/>
                <a:cs typeface="Arial" panose="020B0604020202020204" pitchFamily="34" charset="0"/>
              </a:rPr>
              <a:t>(Trámites Administrativos: 1) OBTENER LA AUTORIZACION PARA LA BAJA DE SUMINISTRO DEL PROPIETARIO, 2) SOLICITAR A ELECTRO ORIENTE – AREA COMERCIAL LA BAJA DE SUMINSTRO, 3) SOLICITAR A ELECTRO ORIENTE – AREA DISTRIBUCION EL CORTE DEL ALIMENTADOR, 4) CORTE DEL ALIMENTADOR, y 5) DESMONTAJE ELECTROMECANICO),</a:t>
            </a:r>
            <a:r>
              <a:rPr lang="es-ES" sz="1000" dirty="0">
                <a:latin typeface="Arial" panose="020B0604020202020204" pitchFamily="34" charset="0"/>
                <a:cs typeface="Arial" panose="020B0604020202020204" pitchFamily="34" charset="0"/>
              </a:rPr>
              <a:t> que han modificado la ruta crítica del programa de ejecución de obra vigente, según se encuentra sustentado </a:t>
            </a:r>
            <a:r>
              <a:rPr lang="es-ES" sz="1000" dirty="0">
                <a:latin typeface="Arial" panose="020B0604020202020204" pitchFamily="34" charset="0"/>
                <a:cs typeface="Arial" panose="020B0604020202020204" pitchFamily="34" charset="0"/>
              </a:rPr>
              <a:t>con los asientos 01, 02, 03, 04, y 05 del cuaderno de obra, y la Carta N° 010-2018-RO, </a:t>
            </a:r>
            <a:r>
              <a:rPr lang="es-ES" sz="1000" dirty="0">
                <a:latin typeface="Arial" panose="020B0604020202020204" pitchFamily="34" charset="0"/>
                <a:cs typeface="Arial" panose="020B0604020202020204" pitchFamily="34" charset="0"/>
              </a:rPr>
              <a:t>los cuales constituyen </a:t>
            </a:r>
            <a:r>
              <a:rPr lang="es-ES" sz="1000" dirty="0">
                <a:latin typeface="Arial" panose="020B0604020202020204" pitchFamily="34" charset="0"/>
                <a:cs typeface="Arial" panose="020B0604020202020204" pitchFamily="34" charset="0"/>
              </a:rPr>
              <a:t>atrasos </a:t>
            </a:r>
            <a:r>
              <a:rPr lang="es-PE" sz="1000" dirty="0">
                <a:latin typeface="Arial" panose="020B0604020202020204" pitchFamily="34" charset="0"/>
                <a:cs typeface="Arial" panose="020B0604020202020204" pitchFamily="34" charset="0"/>
              </a:rPr>
              <a:t>y paralizaciones que no son atribuibles a nuestra representada, </a:t>
            </a:r>
            <a:r>
              <a:rPr lang="es-ES" sz="1000" dirty="0">
                <a:latin typeface="Arial" panose="020B0604020202020204" pitchFamily="34" charset="0"/>
                <a:cs typeface="Arial" panose="020B0604020202020204" pitchFamily="34" charset="0"/>
              </a:rPr>
              <a:t>por lo tanto </a:t>
            </a:r>
            <a:r>
              <a:rPr lang="es-ES" sz="1000" b="1" dirty="0">
                <a:latin typeface="Arial" panose="020B0604020202020204" pitchFamily="34" charset="0"/>
                <a:cs typeface="Arial" panose="020B0604020202020204" pitchFamily="34" charset="0"/>
              </a:rPr>
              <a:t>SOLICITO </a:t>
            </a:r>
            <a:r>
              <a:rPr lang="es-ES" sz="1000" dirty="0">
                <a:latin typeface="Arial" panose="020B0604020202020204" pitchFamily="34" charset="0"/>
                <a:cs typeface="Arial" panose="020B0604020202020204" pitchFamily="34" charset="0"/>
              </a:rPr>
              <a:t>se nos otorgue la </a:t>
            </a:r>
            <a:r>
              <a:rPr lang="es-ES" sz="1000" b="1" dirty="0">
                <a:latin typeface="Arial" panose="020B0604020202020204" pitchFamily="34" charset="0"/>
                <a:cs typeface="Arial" panose="020B0604020202020204" pitchFamily="34" charset="0"/>
              </a:rPr>
              <a:t>AMPLIACIÓN DE PLAZO N° 01 - POR UN ESPACIO DE 27 DÍAS CALENDARIOS</a:t>
            </a:r>
            <a:r>
              <a:rPr lang="es-ES" sz="1000" dirty="0">
                <a:latin typeface="Arial" panose="020B0604020202020204" pitchFamily="34" charset="0"/>
                <a:cs typeface="Arial" panose="020B0604020202020204" pitchFamily="34" charset="0"/>
              </a:rPr>
              <a:t>, al amparo del Numeral 1) del Artículo 169° del Reglamento de la Ley de Contrataciones del Estado – D.S N° 350-2015-EF, modificado por DS N° 056-2017-EF.</a:t>
            </a:r>
            <a:endParaRPr lang="es-PE" sz="1000" dirty="0">
              <a:latin typeface="Arial" panose="020B0604020202020204" pitchFamily="34" charset="0"/>
              <a:cs typeface="Arial" panose="020B0604020202020204" pitchFamily="34" charset="0"/>
            </a:endParaRPr>
          </a:p>
          <a:p>
            <a:pPr algn="just">
              <a:lnSpc>
                <a:spcPct val="150000"/>
              </a:lnSpc>
            </a:pPr>
            <a:r>
              <a:rPr lang="es-PE" sz="1000" dirty="0">
                <a:latin typeface="Arial" panose="020B0604020202020204" pitchFamily="34" charset="0"/>
                <a:cs typeface="Arial" panose="020B0604020202020204" pitchFamily="34" charset="0"/>
              </a:rPr>
              <a:t> </a:t>
            </a:r>
            <a:endParaRPr lang="es-PE" sz="10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rotWithShape="1">
          <a:blip r:embed="rId4"/>
          <a:srcRect l="27125" t="18934" r="27814" b="8639"/>
          <a:stretch/>
        </p:blipFill>
        <p:spPr>
          <a:xfrm>
            <a:off x="6469034" y="184254"/>
            <a:ext cx="5464841" cy="4938414"/>
          </a:xfrm>
          <a:prstGeom prst="rect">
            <a:avLst/>
          </a:prstGeom>
          <a:ln>
            <a:solidFill>
              <a:srgbClr val="FF0000"/>
            </a:solidFill>
          </a:ln>
        </p:spPr>
      </p:pic>
      <p:cxnSp>
        <p:nvCxnSpPr>
          <p:cNvPr id="10" name="Conector recto de flecha 9"/>
          <p:cNvCxnSpPr/>
          <p:nvPr/>
        </p:nvCxnSpPr>
        <p:spPr>
          <a:xfrm flipV="1">
            <a:off x="1559453" y="1210814"/>
            <a:ext cx="5121995" cy="15728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5858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cuaderno de obra"/>
          <p:cNvPicPr>
            <a:picLocks noChangeAspect="1" noChangeArrowheads="1"/>
          </p:cNvPicPr>
          <p:nvPr/>
        </p:nvPicPr>
        <p:blipFill rotWithShape="1">
          <a:blip r:embed="rId3">
            <a:extLst>
              <a:ext uri="{28A0092B-C50C-407E-A947-70E740481C1C}">
                <a14:useLocalDpi xmlns:a14="http://schemas.microsoft.com/office/drawing/2010/main" val="0"/>
              </a:ext>
            </a:extLst>
          </a:blip>
          <a:srcRect t="44832" r="7922"/>
          <a:stretch/>
        </p:blipFill>
        <p:spPr bwMode="auto">
          <a:xfrm rot="10800000">
            <a:off x="201651" y="457921"/>
            <a:ext cx="5283319" cy="621097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00097" y="2653461"/>
            <a:ext cx="4648786" cy="2169260"/>
          </a:xfrm>
          <a:prstGeom prst="rect">
            <a:avLst/>
          </a:prstGeom>
          <a:noFill/>
        </p:spPr>
        <p:txBody>
          <a:bodyPr wrap="square" rtlCol="0">
            <a:spAutoFit/>
          </a:bodyPr>
          <a:lstStyle/>
          <a:p>
            <a:pPr algn="just">
              <a:lnSpc>
                <a:spcPct val="150000"/>
              </a:lnSpc>
            </a:pPr>
            <a:r>
              <a:rPr lang="es-PE" sz="1000" b="1" dirty="0">
                <a:solidFill>
                  <a:srgbClr val="FF0000"/>
                </a:solidFill>
                <a:latin typeface="Arial" panose="020B0604020202020204" pitchFamily="34" charset="0"/>
                <a:cs typeface="Arial" panose="020B0604020202020204" pitchFamily="34" charset="0"/>
              </a:rPr>
              <a:t>ASIENTO: 007 			FECHA: 20/08/2018</a:t>
            </a:r>
          </a:p>
          <a:p>
            <a:pPr algn="just">
              <a:lnSpc>
                <a:spcPct val="150000"/>
              </a:lnSpc>
            </a:pPr>
            <a:r>
              <a:rPr lang="es-PE" sz="1000" b="1" dirty="0">
                <a:solidFill>
                  <a:srgbClr val="FF0000"/>
                </a:solidFill>
                <a:latin typeface="Arial" panose="020B0604020202020204" pitchFamily="34" charset="0"/>
                <a:cs typeface="Arial" panose="020B0604020202020204" pitchFamily="34" charset="0"/>
              </a:rPr>
              <a:t>DEL SUPERVISOR DE OBRA:</a:t>
            </a:r>
          </a:p>
          <a:p>
            <a:pPr algn="just">
              <a:lnSpc>
                <a:spcPct val="150000"/>
              </a:lnSpc>
            </a:pPr>
            <a:endParaRPr lang="es-ES" sz="1000" dirty="0">
              <a:latin typeface="Arial" panose="020B0604020202020204" pitchFamily="34" charset="0"/>
              <a:cs typeface="Arial" panose="020B0604020202020204" pitchFamily="34" charset="0"/>
            </a:endParaRPr>
          </a:p>
          <a:p>
            <a:pPr algn="just">
              <a:lnSpc>
                <a:spcPct val="150000"/>
              </a:lnSpc>
            </a:pPr>
            <a:r>
              <a:rPr lang="es-ES" sz="1000" dirty="0">
                <a:latin typeface="Arial" panose="020B0604020202020204" pitchFamily="34" charset="0"/>
                <a:cs typeface="Arial" panose="020B0604020202020204" pitchFamily="34" charset="0"/>
              </a:rPr>
              <a:t>Que</a:t>
            </a:r>
            <a:r>
              <a:rPr lang="es-ES" sz="1000" dirty="0">
                <a:latin typeface="Arial" panose="020B0604020202020204" pitchFamily="34" charset="0"/>
                <a:cs typeface="Arial" panose="020B0604020202020204" pitchFamily="34" charset="0"/>
              </a:rPr>
              <a:t>, </a:t>
            </a:r>
            <a:r>
              <a:rPr lang="es-ES" sz="1000" dirty="0">
                <a:latin typeface="Arial" panose="020B0604020202020204" pitchFamily="34" charset="0"/>
                <a:cs typeface="Arial" panose="020B0604020202020204" pitchFamily="34" charset="0"/>
              </a:rPr>
              <a:t>con fecha 20.08.2018, el representante legal de la empres </a:t>
            </a:r>
            <a:r>
              <a:rPr lang="es-ES" sz="1000" b="1" dirty="0"/>
              <a:t>ELECTROCONSTRUCCIONES LEON </a:t>
            </a:r>
            <a:r>
              <a:rPr lang="es-ES" sz="1000" b="1" dirty="0"/>
              <a:t>S.A.C, </a:t>
            </a:r>
            <a:r>
              <a:rPr lang="es-ES" sz="1000" dirty="0">
                <a:latin typeface="Arial" panose="020B0604020202020204" pitchFamily="34" charset="0"/>
                <a:cs typeface="Arial" panose="020B0604020202020204" pitchFamily="34" charset="0"/>
              </a:rPr>
              <a:t>presento la </a:t>
            </a:r>
            <a:r>
              <a:rPr lang="es-ES" sz="1000" b="1" dirty="0">
                <a:latin typeface="Arial" panose="020B0604020202020204" pitchFamily="34" charset="0"/>
                <a:cs typeface="Arial" panose="020B0604020202020204" pitchFamily="34" charset="0"/>
              </a:rPr>
              <a:t>AMPLIACIÓN DE PLAZO N° 01 - POR UN ESPACIO DE 27 DÍAS CALENDARIOS</a:t>
            </a:r>
            <a:r>
              <a:rPr lang="es-ES" sz="1000" dirty="0">
                <a:latin typeface="Arial" panose="020B0604020202020204" pitchFamily="34" charset="0"/>
                <a:cs typeface="Arial" panose="020B0604020202020204" pitchFamily="34" charset="0"/>
              </a:rPr>
              <a:t>, al amparo del Numeral 1) del Artículo 169° del Reglamento de la Ley de Contrataciones del Estado – D.S N° 350-2015-EF, modificado por DS N° 056-2017-EF.</a:t>
            </a:r>
            <a:endParaRPr lang="es-PE" sz="1000" dirty="0">
              <a:latin typeface="Arial" panose="020B0604020202020204" pitchFamily="34" charset="0"/>
              <a:cs typeface="Arial" panose="020B0604020202020204" pitchFamily="34" charset="0"/>
            </a:endParaRPr>
          </a:p>
          <a:p>
            <a:pPr algn="just">
              <a:lnSpc>
                <a:spcPct val="150000"/>
              </a:lnSpc>
            </a:pPr>
            <a:r>
              <a:rPr lang="es-PE" sz="1000" dirty="0">
                <a:latin typeface="Arial" panose="020B0604020202020204" pitchFamily="34" charset="0"/>
                <a:cs typeface="Arial" panose="020B0604020202020204" pitchFamily="34" charset="0"/>
              </a:rPr>
              <a:t> </a:t>
            </a:r>
            <a:endParaRPr lang="es-PE" sz="10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4"/>
          <a:srcRect l="26711" t="19669" r="28022" b="9192"/>
          <a:stretch/>
        </p:blipFill>
        <p:spPr>
          <a:xfrm>
            <a:off x="5968939" y="457921"/>
            <a:ext cx="5726955" cy="5878667"/>
          </a:xfrm>
          <a:prstGeom prst="rect">
            <a:avLst/>
          </a:prstGeom>
          <a:ln>
            <a:solidFill>
              <a:srgbClr val="FF0000"/>
            </a:solidFill>
          </a:ln>
        </p:spPr>
      </p:pic>
    </p:spTree>
    <p:extLst>
      <p:ext uri="{BB962C8B-B14F-4D97-AF65-F5344CB8AC3E}">
        <p14:creationId xmlns:p14="http://schemas.microsoft.com/office/powerpoint/2010/main" val="17767137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928051"/>
            <a:ext cx="12188825" cy="476930"/>
          </a:xfrm>
          <a:prstGeom prst="rect">
            <a:avLst/>
          </a:prstGeom>
          <a:solidFill>
            <a:srgbClr val="FFC000"/>
          </a:solidFill>
        </p:spPr>
        <p:txBody>
          <a:bodyPr wrap="square">
            <a:spAutoFit/>
          </a:bodyPr>
          <a:lstStyle/>
          <a:p>
            <a:pPr algn="ctr"/>
            <a:r>
              <a:rPr lang="es-PE" sz="2499" b="1" dirty="0" smtClean="0">
                <a:solidFill>
                  <a:srgbClr val="000000"/>
                </a:solidFill>
                <a:latin typeface="Arial" panose="020B0604020202020204" pitchFamily="34" charset="0"/>
                <a:ea typeface="Calibri" panose="020F0502020204030204" pitchFamily="34" charset="0"/>
              </a:rPr>
              <a:t>RESOLUCIÓN DE CONTRATO </a:t>
            </a:r>
            <a:endParaRPr lang="es-PE" sz="2499" b="1" dirty="0"/>
          </a:p>
        </p:txBody>
      </p:sp>
      <p:pic>
        <p:nvPicPr>
          <p:cNvPr id="4" name="Picture 2"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54852" y="576227"/>
            <a:ext cx="1728192" cy="224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893833"/>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17347" t="21453" r="53321" b="22438"/>
          <a:stretch/>
        </p:blipFill>
        <p:spPr>
          <a:xfrm>
            <a:off x="261764" y="260648"/>
            <a:ext cx="5904656" cy="6350290"/>
          </a:xfrm>
          <a:prstGeom prst="rect">
            <a:avLst/>
          </a:prstGeom>
          <a:ln>
            <a:solidFill>
              <a:srgbClr val="FFC000"/>
            </a:solidFill>
          </a:ln>
        </p:spPr>
      </p:pic>
      <p:pic>
        <p:nvPicPr>
          <p:cNvPr id="5" name="Imagen 4"/>
          <p:cNvPicPr>
            <a:picLocks noChangeAspect="1"/>
          </p:cNvPicPr>
          <p:nvPr/>
        </p:nvPicPr>
        <p:blipFill rotWithShape="1">
          <a:blip r:embed="rId4"/>
          <a:srcRect l="53874" t="28344" r="16794" b="24406"/>
          <a:stretch/>
        </p:blipFill>
        <p:spPr>
          <a:xfrm>
            <a:off x="6382444" y="1700515"/>
            <a:ext cx="5184577" cy="4695465"/>
          </a:xfrm>
          <a:prstGeom prst="rect">
            <a:avLst/>
          </a:prstGeom>
          <a:ln>
            <a:solidFill>
              <a:srgbClr val="FFC000"/>
            </a:solidFill>
          </a:ln>
        </p:spPr>
      </p:pic>
      <p:pic>
        <p:nvPicPr>
          <p:cNvPr id="4" name="Picture 2" descr="Imagen relacionad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30316" y="576226"/>
            <a:ext cx="1728192" cy="224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272696"/>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928051"/>
            <a:ext cx="12188825" cy="476930"/>
          </a:xfrm>
          <a:prstGeom prst="rect">
            <a:avLst/>
          </a:prstGeom>
          <a:solidFill>
            <a:srgbClr val="FFC000"/>
          </a:solidFill>
        </p:spPr>
        <p:txBody>
          <a:bodyPr wrap="square">
            <a:spAutoFit/>
          </a:bodyPr>
          <a:lstStyle/>
          <a:p>
            <a:pPr algn="ctr"/>
            <a:r>
              <a:rPr lang="es-PE" sz="2499" b="1" dirty="0" smtClean="0">
                <a:solidFill>
                  <a:srgbClr val="000000"/>
                </a:solidFill>
                <a:latin typeface="Arial" panose="020B0604020202020204" pitchFamily="34" charset="0"/>
                <a:ea typeface="Calibri" panose="020F0502020204030204" pitchFamily="34" charset="0"/>
              </a:rPr>
              <a:t>PENALIDAD INDEBIDA</a:t>
            </a:r>
            <a:endParaRPr lang="es-PE" sz="2499" b="1" dirty="0"/>
          </a:p>
        </p:txBody>
      </p:sp>
      <p:pic>
        <p:nvPicPr>
          <p:cNvPr id="4" name="Picture 2"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54852" y="576227"/>
            <a:ext cx="1728192" cy="224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91029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17347" t="23422" r="53321" b="22439"/>
          <a:stretch/>
        </p:blipFill>
        <p:spPr>
          <a:xfrm>
            <a:off x="261764" y="260648"/>
            <a:ext cx="5898110" cy="6120680"/>
          </a:xfrm>
          <a:prstGeom prst="rect">
            <a:avLst/>
          </a:prstGeom>
          <a:ln>
            <a:solidFill>
              <a:srgbClr val="FFC000"/>
            </a:solidFill>
          </a:ln>
        </p:spPr>
      </p:pic>
      <p:pic>
        <p:nvPicPr>
          <p:cNvPr id="5" name="Imagen 4"/>
          <p:cNvPicPr>
            <a:picLocks noChangeAspect="1"/>
          </p:cNvPicPr>
          <p:nvPr/>
        </p:nvPicPr>
        <p:blipFill rotWithShape="1">
          <a:blip r:embed="rId4"/>
          <a:srcRect l="35611" t="42125" r="35057" b="16532"/>
          <a:stretch/>
        </p:blipFill>
        <p:spPr>
          <a:xfrm>
            <a:off x="6445524" y="1988840"/>
            <a:ext cx="5335138" cy="4227845"/>
          </a:xfrm>
          <a:prstGeom prst="rect">
            <a:avLst/>
          </a:prstGeom>
          <a:ln>
            <a:solidFill>
              <a:srgbClr val="FFC000"/>
            </a:solidFill>
          </a:ln>
        </p:spPr>
      </p:pic>
      <p:pic>
        <p:nvPicPr>
          <p:cNvPr id="4" name="Picture 2" descr="Imagen relacionad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95778" y="1039867"/>
            <a:ext cx="1728192" cy="224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80526"/>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1" y="2348880"/>
            <a:ext cx="12188824" cy="1077218"/>
          </a:xfrm>
          <a:prstGeom prst="rect">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lvl="0" algn="ctr"/>
            <a:r>
              <a:rPr lang="es-PE" sz="3200" dirty="0" smtClean="0"/>
              <a:t>ANÁLISIS DE CASOS PRÁCTICOS EN LA FASE DE PROCEDIMIENTO DE SELECCIÓN Y EJECUCIÓN CONTRACTUAL   </a:t>
            </a:r>
            <a:endParaRPr lang="es-PE" sz="3200" dirty="0"/>
          </a:p>
        </p:txBody>
      </p:sp>
    </p:spTree>
    <p:extLst>
      <p:ext uri="{BB962C8B-B14F-4D97-AF65-F5344CB8AC3E}">
        <p14:creationId xmlns:p14="http://schemas.microsoft.com/office/powerpoint/2010/main" val="1365315551"/>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Resultado de imagen para ingeniero civil"/>
          <p:cNvPicPr>
            <a:picLocks noChangeAspect="1" noChangeArrowheads="1"/>
          </p:cNvPicPr>
          <p:nvPr/>
        </p:nvPicPr>
        <p:blipFill rotWithShape="1">
          <a:blip r:embed="rId2">
            <a:extLst>
              <a:ext uri="{28A0092B-C50C-407E-A947-70E740481C1C}">
                <a14:useLocalDpi xmlns:a14="http://schemas.microsoft.com/office/drawing/2010/main" val="0"/>
              </a:ext>
            </a:extLst>
          </a:blip>
          <a:srcRect l="9983" r="12608" b="27781"/>
          <a:stretch/>
        </p:blipFill>
        <p:spPr bwMode="auto">
          <a:xfrm>
            <a:off x="3183092" y="177532"/>
            <a:ext cx="7291678" cy="2602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1 Rectángulo"/>
          <p:cNvSpPr/>
          <p:nvPr/>
        </p:nvSpPr>
        <p:spPr>
          <a:xfrm>
            <a:off x="3022871" y="1800339"/>
            <a:ext cx="6102648" cy="1118127"/>
          </a:xfrm>
          <a:prstGeom prst="rect">
            <a:avLst/>
          </a:prstGeom>
          <a:ln>
            <a:noFill/>
          </a:ln>
        </p:spPr>
        <p:txBody>
          <a:bodyPr wrap="square">
            <a:spAutoFit/>
          </a:bodyPr>
          <a:lstStyle/>
          <a:p>
            <a:pPr algn="just"/>
            <a:endParaRPr lang="es-PE" sz="3333" b="1" dirty="0">
              <a:solidFill>
                <a:srgbClr val="FF0000"/>
              </a:solidFill>
              <a:latin typeface="Arial Black" panose="020B0A04020102020204" pitchFamily="34" charset="0"/>
            </a:endParaRPr>
          </a:p>
          <a:p>
            <a:pPr algn="just"/>
            <a:r>
              <a:rPr lang="es-PE" sz="3333" b="1" dirty="0">
                <a:solidFill>
                  <a:srgbClr val="FF0000"/>
                </a:solidFill>
                <a:latin typeface="Arial Black" panose="020B0A04020102020204" pitchFamily="34" charset="0"/>
              </a:rPr>
              <a:t>CASO </a:t>
            </a:r>
            <a:r>
              <a:rPr lang="es-PE" sz="3333" b="1" dirty="0" smtClean="0">
                <a:solidFill>
                  <a:srgbClr val="FF0000"/>
                </a:solidFill>
                <a:latin typeface="Arial Black" panose="020B0A04020102020204" pitchFamily="34" charset="0"/>
              </a:rPr>
              <a:t>01</a:t>
            </a:r>
            <a:endParaRPr lang="es-PE" sz="3333" b="1" dirty="0">
              <a:solidFill>
                <a:srgbClr val="FF0000"/>
              </a:solidFill>
              <a:latin typeface="Arial Black" panose="020B0A04020102020204" pitchFamily="34" charset="0"/>
            </a:endParaRPr>
          </a:p>
        </p:txBody>
      </p:sp>
      <p:sp>
        <p:nvSpPr>
          <p:cNvPr id="5" name="Llamada rectangular redondeada 4"/>
          <p:cNvSpPr/>
          <p:nvPr/>
        </p:nvSpPr>
        <p:spPr>
          <a:xfrm>
            <a:off x="2818010" y="2949072"/>
            <a:ext cx="8535154" cy="2775973"/>
          </a:xfrm>
          <a:prstGeom prst="wedgeRoundRectCallout">
            <a:avLst>
              <a:gd name="adj1" fmla="val -61485"/>
              <a:gd name="adj2" fmla="val -29779"/>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133" b="1" spc="67" dirty="0" smtClean="0">
                <a:ln w="9525" cmpd="sng">
                  <a:solidFill>
                    <a:schemeClr val="accent1"/>
                  </a:solidFill>
                  <a:prstDash val="solid"/>
                </a:ln>
                <a:solidFill>
                  <a:schemeClr val="tx1"/>
                </a:solidFill>
                <a:effectLst>
                  <a:glow rad="38100">
                    <a:schemeClr val="accent1">
                      <a:alpha val="40000"/>
                    </a:schemeClr>
                  </a:glow>
                </a:effectLst>
              </a:rPr>
              <a:t>Si el ÁREA USUARIA formula un requerimiento de </a:t>
            </a:r>
            <a:r>
              <a:rPr lang="es-PE" sz="2133" b="1" spc="67" dirty="0">
                <a:ln w="9525" cmpd="sng">
                  <a:solidFill>
                    <a:schemeClr val="accent1"/>
                  </a:solidFill>
                  <a:prstDash val="solid"/>
                </a:ln>
                <a:solidFill>
                  <a:schemeClr val="tx1"/>
                </a:solidFill>
                <a:effectLst>
                  <a:glow rad="38100">
                    <a:schemeClr val="accent1">
                      <a:alpha val="40000"/>
                    </a:schemeClr>
                  </a:glow>
                </a:effectLst>
              </a:rPr>
              <a:t>consultoría de obra para la contratación de una supervisión de obra, </a:t>
            </a:r>
            <a:r>
              <a:rPr lang="es-PE" sz="2133" b="1" spc="67" dirty="0" smtClean="0">
                <a:ln w="9525" cmpd="sng">
                  <a:solidFill>
                    <a:schemeClr val="accent1"/>
                  </a:solidFill>
                  <a:prstDash val="solid"/>
                </a:ln>
                <a:solidFill>
                  <a:schemeClr val="tx1"/>
                </a:solidFill>
                <a:effectLst>
                  <a:glow rad="38100">
                    <a:schemeClr val="accent1">
                      <a:alpha val="40000"/>
                    </a:schemeClr>
                  </a:glow>
                </a:effectLst>
              </a:rPr>
              <a:t>donde se </a:t>
            </a:r>
            <a:r>
              <a:rPr lang="es-PE" sz="2133" b="1" spc="67" dirty="0">
                <a:ln w="9525" cmpd="sng">
                  <a:solidFill>
                    <a:schemeClr val="accent1"/>
                  </a:solidFill>
                  <a:prstDash val="solid"/>
                </a:ln>
                <a:solidFill>
                  <a:schemeClr val="tx1"/>
                </a:solidFill>
                <a:effectLst>
                  <a:glow rad="38100">
                    <a:schemeClr val="accent1">
                      <a:alpha val="40000"/>
                    </a:schemeClr>
                  </a:glow>
                </a:effectLst>
              </a:rPr>
              <a:t>propone una experiencia del supervisor de obra de 04 años en supervisión de obras iguales similares, y </a:t>
            </a:r>
            <a:r>
              <a:rPr lang="es-PE" sz="2133" b="1" spc="67" dirty="0" smtClean="0">
                <a:ln w="9525" cmpd="sng">
                  <a:solidFill>
                    <a:schemeClr val="accent1"/>
                  </a:solidFill>
                  <a:prstDash val="solid"/>
                </a:ln>
                <a:solidFill>
                  <a:schemeClr val="tx1"/>
                </a:solidFill>
                <a:effectLst>
                  <a:glow rad="38100">
                    <a:schemeClr val="accent1">
                      <a:alpha val="40000"/>
                    </a:schemeClr>
                  </a:glow>
                </a:effectLst>
              </a:rPr>
              <a:t>para la ejecución </a:t>
            </a:r>
            <a:r>
              <a:rPr lang="es-PE" sz="2133" b="1" spc="67" dirty="0">
                <a:ln w="9525" cmpd="sng">
                  <a:solidFill>
                    <a:schemeClr val="accent1"/>
                  </a:solidFill>
                  <a:prstDash val="solid"/>
                </a:ln>
                <a:solidFill>
                  <a:schemeClr val="tx1"/>
                </a:solidFill>
                <a:effectLst>
                  <a:glow rad="38100">
                    <a:schemeClr val="accent1">
                      <a:alpha val="40000"/>
                    </a:schemeClr>
                  </a:glow>
                </a:effectLst>
              </a:rPr>
              <a:t>de dicha obra se propone un residente de obra con </a:t>
            </a:r>
            <a:r>
              <a:rPr lang="es-PE" sz="2133" b="1" spc="67" dirty="0" smtClean="0">
                <a:ln w="9525" cmpd="sng">
                  <a:solidFill>
                    <a:schemeClr val="accent1"/>
                  </a:solidFill>
                  <a:prstDash val="solid"/>
                </a:ln>
                <a:solidFill>
                  <a:schemeClr val="tx1"/>
                </a:solidFill>
                <a:effectLst>
                  <a:glow rad="38100">
                    <a:schemeClr val="accent1">
                      <a:alpha val="40000"/>
                    </a:schemeClr>
                  </a:glow>
                </a:effectLst>
              </a:rPr>
              <a:t>06 </a:t>
            </a:r>
            <a:r>
              <a:rPr lang="es-PE" sz="2133" b="1" spc="67" dirty="0">
                <a:ln w="9525" cmpd="sng">
                  <a:solidFill>
                    <a:schemeClr val="accent1"/>
                  </a:solidFill>
                  <a:prstDash val="solid"/>
                </a:ln>
                <a:solidFill>
                  <a:schemeClr val="tx1"/>
                </a:solidFill>
                <a:effectLst>
                  <a:glow rad="38100">
                    <a:schemeClr val="accent1">
                      <a:alpha val="40000"/>
                    </a:schemeClr>
                  </a:glow>
                </a:effectLst>
              </a:rPr>
              <a:t>años de experiencia en obras iguales o similares, que opina usted.   </a:t>
            </a:r>
          </a:p>
        </p:txBody>
      </p:sp>
      <p:pic>
        <p:nvPicPr>
          <p:cNvPr id="1028" name="Picture 4" descr="Resultado de imagen para ingeniero civil"/>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5724" t="-322" r="23473" b="322"/>
          <a:stretch/>
        </p:blipFill>
        <p:spPr bwMode="auto">
          <a:xfrm>
            <a:off x="109806" y="1149627"/>
            <a:ext cx="2006079" cy="39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01243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10"/>
          </p:nvPr>
        </p:nvSpPr>
        <p:spPr>
          <a:xfrm>
            <a:off x="0" y="6245346"/>
            <a:ext cx="3409616" cy="476126"/>
          </a:xfrm>
        </p:spPr>
        <p:txBody>
          <a:bodyPr/>
          <a:lstStyle/>
          <a:p>
            <a:pPr>
              <a:defRPr/>
            </a:pPr>
            <a:r>
              <a:rPr lang="es-PE" dirty="0"/>
              <a:t>Expositor: ABOG. JANIER CABRERA ANYAIPOMA / Ex - Jefe Zonal Huancayo - OSCE</a:t>
            </a:r>
            <a:endParaRPr lang="es-ES" dirty="0"/>
          </a:p>
        </p:txBody>
      </p:sp>
      <p:sp>
        <p:nvSpPr>
          <p:cNvPr id="4" name="Marcador de pie de página 3"/>
          <p:cNvSpPr>
            <a:spLocks noGrp="1"/>
          </p:cNvSpPr>
          <p:nvPr>
            <p:ph type="ftr" sz="quarter" idx="11"/>
          </p:nvPr>
        </p:nvSpPr>
        <p:spPr>
          <a:xfrm>
            <a:off x="4688797" y="6244492"/>
            <a:ext cx="7500027" cy="314135"/>
          </a:xfrm>
        </p:spPr>
        <p:txBody>
          <a:bodyPr/>
          <a:lstStyle/>
          <a:p>
            <a:pPr>
              <a:defRPr/>
            </a:pPr>
            <a:r>
              <a:rPr lang="es-ES" dirty="0"/>
              <a:t>Consultas: Celular: 949555606 / Correo </a:t>
            </a:r>
            <a:r>
              <a:rPr lang="es-ES" dirty="0" err="1"/>
              <a:t>Electronico</a:t>
            </a:r>
            <a:r>
              <a:rPr lang="es-ES" dirty="0"/>
              <a:t>: jca_abogado@hotmail.com</a:t>
            </a:r>
          </a:p>
        </p:txBody>
      </p:sp>
      <p:sp>
        <p:nvSpPr>
          <p:cNvPr id="133127" name="Rectángulo 1"/>
          <p:cNvSpPr>
            <a:spLocks noChangeArrowheads="1"/>
          </p:cNvSpPr>
          <p:nvPr/>
        </p:nvSpPr>
        <p:spPr bwMode="auto">
          <a:xfrm>
            <a:off x="2718865" y="2053206"/>
            <a:ext cx="5790906" cy="34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sz="2199" dirty="0">
                <a:solidFill>
                  <a:schemeClr val="bg1"/>
                </a:solidFill>
                <a:latin typeface="Lucida Sans Unicode" panose="020B0602030504020204" pitchFamily="34" charset="0"/>
                <a:cs typeface="Lucida Sans Unicode" panose="020B0602030504020204" pitchFamily="34" charset="0"/>
              </a:rPr>
              <a:t>¿Con fecha 03.04.2017 se adjudica la buena pro de la Adjudicación Simplificada N° 01-2016-MDH, a favor del consorcio los charros, y con fecha 15.05.2017, la entidad decide resolver el contrato por incumplimiento injustificado de obligaciones esenciales que ley debería aplicar? </a:t>
            </a:r>
          </a:p>
          <a:p>
            <a:pPr algn="just">
              <a:lnSpc>
                <a:spcPct val="100000"/>
              </a:lnSpc>
              <a:spcBef>
                <a:spcPct val="0"/>
              </a:spcBef>
              <a:buFontTx/>
              <a:buNone/>
            </a:pPr>
            <a:endParaRPr lang="es-PE" sz="2199" dirty="0">
              <a:solidFill>
                <a:schemeClr val="bg1"/>
              </a:solidFill>
              <a:latin typeface="Lucida Sans Unicode" panose="020B0602030504020204" pitchFamily="34" charset="0"/>
              <a:cs typeface="Lucida Sans Unicode" panose="020B0602030504020204" pitchFamily="34" charset="0"/>
            </a:endParaRPr>
          </a:p>
          <a:p>
            <a:pPr algn="ctr">
              <a:lnSpc>
                <a:spcPct val="100000"/>
              </a:lnSpc>
              <a:spcBef>
                <a:spcPct val="0"/>
              </a:spcBef>
              <a:buFontTx/>
              <a:buNone/>
            </a:pPr>
            <a:r>
              <a:rPr lang="es-PE" sz="2199" dirty="0">
                <a:solidFill>
                  <a:schemeClr val="bg1"/>
                </a:solidFill>
                <a:latin typeface="Lucida Sans Unicode" panose="020B0602030504020204" pitchFamily="34" charset="0"/>
                <a:cs typeface="Lucida Sans Unicode" panose="020B0602030504020204" pitchFamily="34" charset="0"/>
              </a:rPr>
              <a:t> </a:t>
            </a:r>
            <a:r>
              <a:rPr lang="es-PE" sz="2199" b="1" u="sng" dirty="0">
                <a:solidFill>
                  <a:schemeClr val="bg1"/>
                </a:solidFill>
                <a:latin typeface="Lucida Sans Unicode" panose="020B0602030504020204" pitchFamily="34" charset="0"/>
                <a:cs typeface="Lucida Sans Unicode" panose="020B0602030504020204" pitchFamily="34" charset="0"/>
              </a:rPr>
              <a:t>D.L N° 1017</a:t>
            </a:r>
            <a:r>
              <a:rPr lang="es-PE" sz="2199" b="1" dirty="0">
                <a:solidFill>
                  <a:schemeClr val="bg1"/>
                </a:solidFill>
                <a:latin typeface="Lucida Sans Unicode" panose="020B0602030504020204" pitchFamily="34" charset="0"/>
                <a:cs typeface="Lucida Sans Unicode" panose="020B0602030504020204" pitchFamily="34" charset="0"/>
              </a:rPr>
              <a:t>          </a:t>
            </a:r>
            <a:r>
              <a:rPr lang="es-PE" sz="2199" b="1" u="sng" dirty="0">
                <a:solidFill>
                  <a:schemeClr val="bg1"/>
                </a:solidFill>
                <a:latin typeface="Lucida Sans Unicode" panose="020B0602030504020204" pitchFamily="34" charset="0"/>
                <a:cs typeface="Lucida Sans Unicode" panose="020B0602030504020204" pitchFamily="34" charset="0"/>
              </a:rPr>
              <a:t>LEY N° 30225</a:t>
            </a:r>
          </a:p>
        </p:txBody>
      </p:sp>
      <p:pic>
        <p:nvPicPr>
          <p:cNvPr id="1026" name="Picture 2"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7559" y="188640"/>
            <a:ext cx="2964645" cy="296464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4"/>
          <a:srcRect l="36718" t="12594" r="21775" b="11610"/>
          <a:stretch/>
        </p:blipFill>
        <p:spPr>
          <a:xfrm>
            <a:off x="3696407" y="188640"/>
            <a:ext cx="6274670" cy="6441995"/>
          </a:xfrm>
          <a:prstGeom prst="rect">
            <a:avLst/>
          </a:prstGeom>
          <a:ln>
            <a:solidFill>
              <a:srgbClr val="FFC000"/>
            </a:solidFill>
          </a:ln>
        </p:spPr>
      </p:pic>
      <p:sp>
        <p:nvSpPr>
          <p:cNvPr id="5" name="Rectángulo 4"/>
          <p:cNvSpPr/>
          <p:nvPr/>
        </p:nvSpPr>
        <p:spPr>
          <a:xfrm>
            <a:off x="3409616" y="4221088"/>
            <a:ext cx="6933268"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35803204"/>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Rectángulo"/>
          <p:cNvSpPr/>
          <p:nvPr/>
        </p:nvSpPr>
        <p:spPr>
          <a:xfrm>
            <a:off x="711189" y="1580340"/>
            <a:ext cx="7797472" cy="995016"/>
          </a:xfrm>
          <a:prstGeom prst="rect">
            <a:avLst/>
          </a:prstGeom>
          <a:ln>
            <a:noFill/>
          </a:ln>
        </p:spPr>
        <p:txBody>
          <a:bodyPr wrap="square">
            <a:spAutoFit/>
          </a:bodyPr>
          <a:lstStyle/>
          <a:p>
            <a:pPr algn="just"/>
            <a:r>
              <a:rPr lang="pt-BR" sz="2933" b="1" dirty="0">
                <a:solidFill>
                  <a:srgbClr val="FF0000"/>
                </a:solidFill>
              </a:rPr>
              <a:t>RLCE / Artículo 159.- Inspector o Supervisor de Obras</a:t>
            </a:r>
            <a:endParaRPr lang="es-PE" sz="2933" b="1" dirty="0">
              <a:solidFill>
                <a:srgbClr val="FF0000"/>
              </a:solidFill>
              <a:latin typeface="Arial Black" panose="020B0A04020102020204" pitchFamily="34" charset="0"/>
            </a:endParaRPr>
          </a:p>
        </p:txBody>
      </p:sp>
      <p:sp>
        <p:nvSpPr>
          <p:cNvPr id="5" name="Rectángulo 4"/>
          <p:cNvSpPr/>
          <p:nvPr/>
        </p:nvSpPr>
        <p:spPr>
          <a:xfrm>
            <a:off x="737000" y="2667397"/>
            <a:ext cx="7880215" cy="1733295"/>
          </a:xfrm>
          <a:prstGeom prst="rect">
            <a:avLst/>
          </a:prstGeom>
          <a:ln>
            <a:solidFill>
              <a:srgbClr val="0070C0"/>
            </a:solidFill>
          </a:ln>
        </p:spPr>
        <p:txBody>
          <a:bodyPr wrap="square">
            <a:spAutoFit/>
          </a:bodyPr>
          <a:lstStyle/>
          <a:p>
            <a:pPr algn="just"/>
            <a:r>
              <a:rPr lang="es-PE" sz="2666" dirty="0">
                <a:latin typeface="ArialMT"/>
              </a:rPr>
              <a:t>El inspector o supervisor, según corresponda, debe cumplir con la </a:t>
            </a:r>
            <a:r>
              <a:rPr lang="es-PE" sz="2666" b="1" dirty="0">
                <a:solidFill>
                  <a:srgbClr val="FF0000"/>
                </a:solidFill>
                <a:latin typeface="ArialMT"/>
              </a:rPr>
              <a:t>misma experiencia y calificaciones profesionales</a:t>
            </a:r>
            <a:r>
              <a:rPr lang="es-PE" sz="2666" dirty="0">
                <a:latin typeface="ArialMT"/>
              </a:rPr>
              <a:t> establecidas para el residente de obra.</a:t>
            </a:r>
            <a:endParaRPr lang="es-PE" sz="2666" dirty="0"/>
          </a:p>
        </p:txBody>
      </p:sp>
      <p:pic>
        <p:nvPicPr>
          <p:cNvPr id="6148" name="Picture 4"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09324" y="827543"/>
            <a:ext cx="3255099" cy="465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92507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title"/>
          </p:nvPr>
        </p:nvSpPr>
        <p:spPr>
          <a:xfrm>
            <a:off x="2638930" y="702385"/>
            <a:ext cx="9549897" cy="926859"/>
          </a:xfrm>
          <a:ln>
            <a:solidFill>
              <a:schemeClr val="tx2">
                <a:lumMod val="60000"/>
                <a:lumOff val="40000"/>
              </a:schemeClr>
            </a:solidFill>
          </a:ln>
        </p:spPr>
        <p:txBody>
          <a:bodyPr>
            <a:normAutofit/>
          </a:bodyPr>
          <a:lstStyle/>
          <a:p>
            <a:pPr>
              <a:defRPr/>
            </a:pPr>
            <a:r>
              <a:rPr lang="es-ES_tradnl" sz="3499" dirty="0">
                <a:solidFill>
                  <a:srgbClr val="FF0000"/>
                </a:solidFill>
                <a:latin typeface="Arial Black" panose="020B0A04020102020204" pitchFamily="34" charset="0"/>
              </a:rPr>
              <a:t>CASO </a:t>
            </a:r>
            <a:r>
              <a:rPr lang="es-ES_tradnl" sz="3499" dirty="0" smtClean="0">
                <a:solidFill>
                  <a:srgbClr val="FF0000"/>
                </a:solidFill>
                <a:latin typeface="Arial Black" panose="020B0A04020102020204" pitchFamily="34" charset="0"/>
              </a:rPr>
              <a:t>02</a:t>
            </a:r>
            <a:endParaRPr lang="en-GB" sz="3499" dirty="0">
              <a:solidFill>
                <a:srgbClr val="FF0000"/>
              </a:solidFill>
              <a:latin typeface="Arial Black" panose="020B0A04020102020204" pitchFamily="34" charset="0"/>
            </a:endParaRPr>
          </a:p>
        </p:txBody>
      </p:sp>
      <p:pic>
        <p:nvPicPr>
          <p:cNvPr id="39938" name="Picture 2" descr="Resultado de imagen para ppk caricatura"/>
          <p:cNvPicPr>
            <a:picLocks noChangeAspect="1" noChangeArrowheads="1"/>
          </p:cNvPicPr>
          <p:nvPr/>
        </p:nvPicPr>
        <p:blipFill rotWithShape="1">
          <a:blip r:embed="rId3">
            <a:extLst>
              <a:ext uri="{28A0092B-C50C-407E-A947-70E740481C1C}">
                <a14:useLocalDpi xmlns:a14="http://schemas.microsoft.com/office/drawing/2010/main" val="0"/>
              </a:ext>
            </a:extLst>
          </a:blip>
          <a:srcRect l="22796" t="7425" r="22646" b="29251"/>
          <a:stretch/>
        </p:blipFill>
        <p:spPr bwMode="auto">
          <a:xfrm>
            <a:off x="8506917" y="571481"/>
            <a:ext cx="2869320" cy="28049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3015" name="Rectángulo 5"/>
          <p:cNvSpPr>
            <a:spLocks noChangeArrowheads="1"/>
          </p:cNvSpPr>
          <p:nvPr/>
        </p:nvSpPr>
        <p:spPr bwMode="auto">
          <a:xfrm>
            <a:off x="812590" y="2105370"/>
            <a:ext cx="7384715" cy="20677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algn="just">
              <a:lnSpc>
                <a:spcPct val="107000"/>
              </a:lnSpc>
              <a:spcBef>
                <a:spcPct val="0"/>
              </a:spcBef>
              <a:spcAft>
                <a:spcPts val="800"/>
              </a:spcAft>
              <a:buNone/>
            </a:pPr>
            <a:r>
              <a:rPr lang="es-PE" sz="1999" dirty="0">
                <a:latin typeface="+mj-lt"/>
                <a:ea typeface="Calibri" panose="020F0502020204030204" pitchFamily="34" charset="0"/>
                <a:cs typeface="Times New Roman" panose="02020603050405020304" pitchFamily="18" charset="0"/>
              </a:rPr>
              <a:t>SI EL POSTOR </a:t>
            </a:r>
            <a:r>
              <a:rPr lang="es-PE" sz="1999" dirty="0">
                <a:latin typeface="+mj-lt"/>
              </a:rPr>
              <a:t>WESTFIELD CAPITAL FRESH, EL ULTIMO DÍA PARA LA ENTREGA DE REQUISITOS PARA LA FIRMA  DE CONTRATO </a:t>
            </a:r>
            <a:r>
              <a:rPr lang="es-PE" sz="1999" dirty="0" smtClean="0">
                <a:latin typeface="+mj-lt"/>
              </a:rPr>
              <a:t>27</a:t>
            </a:r>
            <a:r>
              <a:rPr lang="es-PE" sz="1999" dirty="0" smtClean="0">
                <a:latin typeface="+mj-lt"/>
                <a:ea typeface="Calibri" panose="020F0502020204030204" pitchFamily="34" charset="0"/>
                <a:cs typeface="Times New Roman" panose="02020603050405020304" pitchFamily="18" charset="0"/>
              </a:rPr>
              <a:t>.09.2018</a:t>
            </a:r>
            <a:r>
              <a:rPr lang="es-PE" sz="1999" dirty="0">
                <a:latin typeface="+mj-lt"/>
                <a:ea typeface="Calibri" panose="020F0502020204030204" pitchFamily="34" charset="0"/>
                <a:cs typeface="Times New Roman" panose="02020603050405020304" pitchFamily="18" charset="0"/>
              </a:rPr>
              <a:t>, OMITE ENTREGAR LA CARTA FIANZA (GARANTÍA DE FIEL CUMPLIMIENTO), Y SOLICITA EN SU MISMO ESCRITO QUE SE LE OTORGUE UN </a:t>
            </a:r>
            <a:r>
              <a:rPr lang="es-PE" sz="1999" b="1" dirty="0">
                <a:latin typeface="+mj-lt"/>
                <a:ea typeface="Calibri" panose="020F0502020204030204" pitchFamily="34" charset="0"/>
                <a:cs typeface="Times New Roman" panose="02020603050405020304" pitchFamily="18" charset="0"/>
              </a:rPr>
              <a:t>PLAZO DE 05 DÍAS PARA LA SUBSANACIÓN</a:t>
            </a:r>
            <a:r>
              <a:rPr lang="es-PE" sz="1999" dirty="0">
                <a:latin typeface="+mj-lt"/>
                <a:ea typeface="Calibri" panose="020F0502020204030204" pitchFamily="34" charset="0"/>
                <a:cs typeface="Times New Roman" panose="02020603050405020304" pitchFamily="18" charset="0"/>
              </a:rPr>
              <a:t> RESPECTIVA COMO RESOLVERÍA USTED? </a:t>
            </a:r>
          </a:p>
        </p:txBody>
      </p:sp>
    </p:spTree>
    <p:extLst>
      <p:ext uri="{BB962C8B-B14F-4D97-AF65-F5344CB8AC3E}">
        <p14:creationId xmlns:p14="http://schemas.microsoft.com/office/powerpoint/2010/main" val="1189796696"/>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title"/>
          </p:nvPr>
        </p:nvSpPr>
        <p:spPr>
          <a:xfrm>
            <a:off x="2350973" y="702385"/>
            <a:ext cx="9837854" cy="926859"/>
          </a:xfrm>
          <a:ln>
            <a:solidFill>
              <a:schemeClr val="accent4">
                <a:lumMod val="50000"/>
              </a:schemeClr>
            </a:solidFill>
          </a:ln>
        </p:spPr>
        <p:txBody>
          <a:bodyPr>
            <a:normAutofit/>
          </a:bodyPr>
          <a:lstStyle/>
          <a:p>
            <a:pPr>
              <a:defRPr/>
            </a:pPr>
            <a:r>
              <a:rPr lang="es-ES_tradnl" sz="3499" dirty="0">
                <a:solidFill>
                  <a:srgbClr val="FF0000"/>
                </a:solidFill>
                <a:latin typeface="Arial Black" panose="020B0A04020102020204" pitchFamily="34" charset="0"/>
              </a:rPr>
              <a:t>RESPUESTA </a:t>
            </a:r>
            <a:endParaRPr lang="en-GB" sz="3499" dirty="0">
              <a:solidFill>
                <a:srgbClr val="FF0000"/>
              </a:solidFill>
              <a:latin typeface="Arial Black" panose="020B0A04020102020204" pitchFamily="34" charset="0"/>
            </a:endParaRPr>
          </a:p>
        </p:txBody>
      </p:sp>
      <p:sp>
        <p:nvSpPr>
          <p:cNvPr id="5" name="Marcador de número de diapositiva 4"/>
          <p:cNvSpPr>
            <a:spLocks noGrp="1"/>
          </p:cNvSpPr>
          <p:nvPr>
            <p:ph type="sldNum" sz="quarter" idx="12"/>
          </p:nvPr>
        </p:nvSpPr>
        <p:spPr/>
        <p:txBody>
          <a:bodyPr/>
          <a:lstStyle/>
          <a:p>
            <a:pPr>
              <a:defRPr/>
            </a:pPr>
            <a:fld id="{1F34D1B1-DA56-477C-ABCB-BD2329A2D5AE}" type="slidenum">
              <a:rPr lang="es-ES" altLang="es-PE" smtClean="0"/>
              <a:pPr>
                <a:defRPr/>
              </a:pPr>
              <a:t>42</a:t>
            </a:fld>
            <a:endParaRPr lang="es-ES" altLang="es-PE" dirty="0"/>
          </a:p>
        </p:txBody>
      </p:sp>
      <p:pic>
        <p:nvPicPr>
          <p:cNvPr id="39938" name="Picture 2" descr="Resultado de imagen para ppk caricatura"/>
          <p:cNvPicPr>
            <a:picLocks noChangeAspect="1" noChangeArrowheads="1"/>
          </p:cNvPicPr>
          <p:nvPr/>
        </p:nvPicPr>
        <p:blipFill rotWithShape="1">
          <a:blip r:embed="rId3">
            <a:extLst>
              <a:ext uri="{28A0092B-C50C-407E-A947-70E740481C1C}">
                <a14:useLocalDpi xmlns:a14="http://schemas.microsoft.com/office/drawing/2010/main" val="0"/>
              </a:ext>
            </a:extLst>
          </a:blip>
          <a:srcRect l="22796" t="7425" r="22646" b="29251"/>
          <a:stretch/>
        </p:blipFill>
        <p:spPr bwMode="auto">
          <a:xfrm>
            <a:off x="8506917" y="571481"/>
            <a:ext cx="2869320" cy="28049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5063" name="Rectángulo 5"/>
          <p:cNvSpPr>
            <a:spLocks noChangeArrowheads="1"/>
          </p:cNvSpPr>
          <p:nvPr/>
        </p:nvSpPr>
        <p:spPr bwMode="auto">
          <a:xfrm>
            <a:off x="812590" y="2105370"/>
            <a:ext cx="7384715" cy="331491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algn="just">
              <a:lnSpc>
                <a:spcPct val="107000"/>
              </a:lnSpc>
              <a:spcBef>
                <a:spcPct val="0"/>
              </a:spcBef>
              <a:spcAft>
                <a:spcPts val="800"/>
              </a:spcAft>
              <a:buNone/>
            </a:pPr>
            <a:r>
              <a:rPr lang="es-PE" sz="1999" b="1">
                <a:solidFill>
                  <a:srgbClr val="FF0000"/>
                </a:solidFill>
                <a:latin typeface="Arial "/>
                <a:ea typeface="Calibri" panose="020F0502020204030204" pitchFamily="34" charset="0"/>
                <a:cs typeface="Times New Roman" panose="02020603050405020304" pitchFamily="18" charset="0"/>
              </a:rPr>
              <a:t>IMPROCEDENTE:</a:t>
            </a:r>
          </a:p>
          <a:p>
            <a:pPr algn="just">
              <a:lnSpc>
                <a:spcPct val="100000"/>
              </a:lnSpc>
              <a:spcBef>
                <a:spcPct val="0"/>
              </a:spcBef>
              <a:buFontTx/>
              <a:buNone/>
            </a:pPr>
            <a:r>
              <a:rPr lang="es-PE" sz="1999" b="1">
                <a:latin typeface="Arial "/>
                <a:ea typeface="Calibri" panose="020F0502020204030204" pitchFamily="34" charset="0"/>
                <a:cs typeface="Times New Roman" panose="02020603050405020304" pitchFamily="18" charset="0"/>
              </a:rPr>
              <a:t>RLCE / Artículo 119.- Plazos y procedimiento para el perfeccionamiento del Contrato</a:t>
            </a:r>
          </a:p>
          <a:p>
            <a:pPr algn="just">
              <a:lnSpc>
                <a:spcPct val="100000"/>
              </a:lnSpc>
              <a:spcBef>
                <a:spcPct val="0"/>
              </a:spcBef>
              <a:buFontTx/>
              <a:buNone/>
            </a:pPr>
            <a:r>
              <a:rPr lang="es-PE" sz="1999">
                <a:latin typeface="Arial "/>
                <a:ea typeface="Calibri" panose="020F0502020204030204" pitchFamily="34" charset="0"/>
                <a:cs typeface="Times New Roman" panose="02020603050405020304" pitchFamily="18" charset="0"/>
              </a:rPr>
              <a:t>Los plazos y el procedimiento para perfeccionar el contrato son los siguientes: 1. Dentro del plazo de ocho (8) días hábiles siguientes al registro en el SEACE del consentimiento de la buena pro o de que esta haya quedado administrativamente firme, el postor ganador de la buena pro debe </a:t>
            </a:r>
            <a:r>
              <a:rPr lang="es-PE" sz="1999" b="1">
                <a:latin typeface="Arial "/>
                <a:ea typeface="Calibri" panose="020F0502020204030204" pitchFamily="34" charset="0"/>
                <a:cs typeface="Times New Roman" panose="02020603050405020304" pitchFamily="18" charset="0"/>
              </a:rPr>
              <a:t>presentar la </a:t>
            </a:r>
            <a:r>
              <a:rPr lang="es-PE" sz="1999" b="1" u="sng">
                <a:latin typeface="Arial "/>
                <a:ea typeface="Calibri" panose="020F0502020204030204" pitchFamily="34" charset="0"/>
                <a:cs typeface="Times New Roman" panose="02020603050405020304" pitchFamily="18" charset="0"/>
              </a:rPr>
              <a:t>totalidad</a:t>
            </a:r>
            <a:r>
              <a:rPr lang="es-PE" sz="1999" b="1">
                <a:latin typeface="Arial "/>
                <a:ea typeface="Calibri" panose="020F0502020204030204" pitchFamily="34" charset="0"/>
                <a:cs typeface="Times New Roman" panose="02020603050405020304" pitchFamily="18" charset="0"/>
              </a:rPr>
              <a:t> de los requisitos </a:t>
            </a:r>
            <a:r>
              <a:rPr lang="es-PE" sz="1999">
                <a:latin typeface="Arial "/>
                <a:ea typeface="Calibri" panose="020F0502020204030204" pitchFamily="34" charset="0"/>
                <a:cs typeface="Times New Roman" panose="02020603050405020304" pitchFamily="18" charset="0"/>
              </a:rPr>
              <a:t>para perfeccionar el contrato.</a:t>
            </a:r>
            <a:endParaRPr lang="es-PE" sz="1999" b="1">
              <a:solidFill>
                <a:srgbClr val="000000"/>
              </a:solidFill>
              <a:latin typeface="Arial "/>
              <a:ea typeface="Calibri" panose="020F0502020204030204" pitchFamily="34" charset="0"/>
              <a:cs typeface="Times New Roman" panose="02020603050405020304" pitchFamily="18" charset="0"/>
            </a:endParaRPr>
          </a:p>
          <a:p>
            <a:pPr algn="just">
              <a:lnSpc>
                <a:spcPct val="107000"/>
              </a:lnSpc>
              <a:spcBef>
                <a:spcPct val="0"/>
              </a:spcBef>
              <a:spcAft>
                <a:spcPts val="800"/>
              </a:spcAft>
              <a:buNone/>
            </a:pPr>
            <a:r>
              <a:rPr lang="es-PE" sz="1999">
                <a:solidFill>
                  <a:srgbClr val="000000"/>
                </a:solidFill>
                <a:latin typeface="Arial "/>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41626280"/>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5179" y="3630081"/>
            <a:ext cx="4028616" cy="233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número de diapositiva 4"/>
          <p:cNvSpPr>
            <a:spLocks noGrp="1"/>
          </p:cNvSpPr>
          <p:nvPr>
            <p:ph type="sldNum" sz="quarter" idx="12"/>
          </p:nvPr>
        </p:nvSpPr>
        <p:spPr/>
        <p:txBody>
          <a:bodyPr/>
          <a:lstStyle/>
          <a:p>
            <a:pPr>
              <a:defRPr/>
            </a:pPr>
            <a:fld id="{98A1789A-01B8-442F-B561-4BD12DE8486D}" type="slidenum">
              <a:rPr lang="es-ES" altLang="es-PE" smtClean="0"/>
              <a:pPr>
                <a:defRPr/>
              </a:pPr>
              <a:t>43</a:t>
            </a:fld>
            <a:endParaRPr lang="es-ES" altLang="es-PE" dirty="0"/>
          </a:p>
        </p:txBody>
      </p:sp>
      <p:sp>
        <p:nvSpPr>
          <p:cNvPr id="6" name="Llamada rectangular redondeada 5"/>
          <p:cNvSpPr/>
          <p:nvPr/>
        </p:nvSpPr>
        <p:spPr>
          <a:xfrm>
            <a:off x="5215166" y="1754625"/>
            <a:ext cx="6399133" cy="1477724"/>
          </a:xfrm>
          <a:prstGeom prst="wedgeRoundRectCallout">
            <a:avLst>
              <a:gd name="adj1" fmla="val -76586"/>
              <a:gd name="adj2" fmla="val 88452"/>
              <a:gd name="adj3" fmla="val 16667"/>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PE" sz="1999" b="1" dirty="0">
                <a:solidFill>
                  <a:srgbClr val="FF0000"/>
                </a:solidFill>
              </a:rPr>
              <a:t>EL TITULAR DE LA ENTIDAD PUEDE AUTORIZAR PRESTACIONES </a:t>
            </a:r>
            <a:r>
              <a:rPr lang="es-PE" sz="1999" b="1" dirty="0">
                <a:solidFill>
                  <a:schemeClr val="tx1"/>
                </a:solidFill>
              </a:rPr>
              <a:t>ADICIONALES DE SUPERVISIÓN </a:t>
            </a:r>
            <a:r>
              <a:rPr lang="es-PE" sz="1999" b="1" dirty="0">
                <a:solidFill>
                  <a:srgbClr val="FF0000"/>
                </a:solidFill>
              </a:rPr>
              <a:t>QUE DERIVEN DE PRESTACIONES ADICIONALES DE OBRA</a:t>
            </a:r>
            <a:endParaRPr lang="es-PE" sz="1999" b="1" dirty="0">
              <a:solidFill>
                <a:srgbClr val="FF0000"/>
              </a:solidFill>
              <a:latin typeface="Arial "/>
            </a:endParaRPr>
          </a:p>
        </p:txBody>
      </p:sp>
      <p:sp>
        <p:nvSpPr>
          <p:cNvPr id="12" name="Rectangle 8"/>
          <p:cNvSpPr txBox="1">
            <a:spLocks noChangeArrowheads="1"/>
          </p:cNvSpPr>
          <p:nvPr/>
        </p:nvSpPr>
        <p:spPr bwMode="auto">
          <a:xfrm>
            <a:off x="2926887" y="519872"/>
            <a:ext cx="9258765" cy="926859"/>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txBody>
          <a:bodyPr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s-ES_tradnl" sz="3499" b="1" dirty="0" smtClean="0">
                <a:solidFill>
                  <a:srgbClr val="FF0000"/>
                </a:solidFill>
                <a:latin typeface="Arial Black" panose="020B0A04020102020204" pitchFamily="34" charset="0"/>
              </a:rPr>
              <a:t>CASO 03 </a:t>
            </a:r>
            <a:endParaRPr lang="en-GB" sz="3499" b="1" dirty="0">
              <a:solidFill>
                <a:srgbClr val="FF0000"/>
              </a:solidFill>
              <a:latin typeface="Arial Black" panose="020B0A04020102020204" pitchFamily="34" charset="0"/>
            </a:endParaRPr>
          </a:p>
        </p:txBody>
      </p:sp>
      <p:pic>
        <p:nvPicPr>
          <p:cNvPr id="72712" name="Picture 2" descr="Resultado de imagen para hombre con dinero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2588" y="1632419"/>
            <a:ext cx="2320321" cy="360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CuadroTexto 7"/>
          <p:cNvSpPr txBox="1">
            <a:spLocks noChangeArrowheads="1"/>
          </p:cNvSpPr>
          <p:nvPr/>
        </p:nvSpPr>
        <p:spPr bwMode="auto">
          <a:xfrm>
            <a:off x="7955990" y="4379742"/>
            <a:ext cx="1824062" cy="1015399"/>
          </a:xfrm>
          <a:prstGeom prst="rect">
            <a:avLst/>
          </a:prstGeom>
          <a:solidFill>
            <a:srgbClr val="FFC000"/>
          </a:solidFill>
          <a:ln w="57150">
            <a:solidFill>
              <a:schemeClr val="tx1"/>
            </a:solidFill>
            <a:miter lim="800000"/>
            <a:headEnd/>
            <a:tailEnd/>
          </a:ln>
        </p:spPr>
        <p:txBody>
          <a:bodyPr wrap="none">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algn="ctr">
              <a:lnSpc>
                <a:spcPct val="150000"/>
              </a:lnSpc>
              <a:spcBef>
                <a:spcPct val="0"/>
              </a:spcBef>
              <a:buFontTx/>
              <a:buNone/>
            </a:pPr>
            <a:r>
              <a:rPr lang="es-PE" sz="1999" b="1" dirty="0">
                <a:latin typeface="Arial "/>
              </a:rPr>
              <a:t>ADICIONAL </a:t>
            </a:r>
          </a:p>
          <a:p>
            <a:pPr algn="ctr">
              <a:lnSpc>
                <a:spcPct val="150000"/>
              </a:lnSpc>
              <a:spcBef>
                <a:spcPct val="0"/>
              </a:spcBef>
              <a:buFontTx/>
              <a:buNone/>
            </a:pPr>
            <a:r>
              <a:rPr lang="es-PE" sz="1999" b="1" dirty="0">
                <a:latin typeface="Arial "/>
              </a:rPr>
              <a:t>EN TRAMITE </a:t>
            </a:r>
          </a:p>
        </p:txBody>
      </p:sp>
    </p:spTree>
    <p:extLst>
      <p:ext uri="{BB962C8B-B14F-4D97-AF65-F5344CB8AC3E}">
        <p14:creationId xmlns:p14="http://schemas.microsoft.com/office/powerpoint/2010/main" val="3034658719"/>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29F8CBDF-C51B-49B5-A443-5D238F7F4823}" type="slidenum">
              <a:rPr lang="es-ES" altLang="es-PE" smtClean="0"/>
              <a:pPr>
                <a:defRPr/>
              </a:pPr>
              <a:t>44</a:t>
            </a:fld>
            <a:endParaRPr lang="es-ES" altLang="es-PE" dirty="0"/>
          </a:p>
        </p:txBody>
      </p:sp>
      <p:sp>
        <p:nvSpPr>
          <p:cNvPr id="12" name="Rectangle 8"/>
          <p:cNvSpPr txBox="1">
            <a:spLocks noChangeArrowheads="1"/>
          </p:cNvSpPr>
          <p:nvPr/>
        </p:nvSpPr>
        <p:spPr bwMode="auto">
          <a:xfrm>
            <a:off x="1967029" y="519872"/>
            <a:ext cx="10218622" cy="926859"/>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txBody>
          <a:bodyPr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s-ES_tradnl" sz="3499" b="1" dirty="0">
                <a:solidFill>
                  <a:srgbClr val="FF0000"/>
                </a:solidFill>
                <a:latin typeface="Arial Black" panose="020B0A04020102020204" pitchFamily="34" charset="0"/>
              </a:rPr>
              <a:t>RESPUESTA</a:t>
            </a:r>
            <a:endParaRPr lang="en-GB" sz="3499" b="1" dirty="0">
              <a:solidFill>
                <a:srgbClr val="FF0000"/>
              </a:solidFill>
              <a:latin typeface="Arial Black" panose="020B0A04020102020204" pitchFamily="34" charset="0"/>
            </a:endParaRPr>
          </a:p>
        </p:txBody>
      </p:sp>
      <p:sp>
        <p:nvSpPr>
          <p:cNvPr id="74758" name="Rectángulo 1"/>
          <p:cNvSpPr>
            <a:spLocks noChangeArrowheads="1"/>
          </p:cNvSpPr>
          <p:nvPr/>
        </p:nvSpPr>
        <p:spPr bwMode="auto">
          <a:xfrm>
            <a:off x="2133046" y="1892701"/>
            <a:ext cx="6224554" cy="347696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sz="1999" b="1">
                <a:latin typeface="Arial "/>
              </a:rPr>
              <a:t>EL TITULAR DE LA ENTIDAD PUEDE AUTORIZAR PRESTACIONES ADICIONALES DE SUPERVISIÓN QUE DERIVEN DE PRESTACIONES ADICIONALES DE OBRA, SIEMPRE QUE, BAJO LAS MISMARESULTEN INDISPENSABLES PARA EL ADECUADO CONTROL DE LA OBRAS CONDICIONES DEL CONTRATO ORIGINAL Y/O PRECIOS PACTADOS, SEGÚN CORRESPONDA. EN ESTE ÚLTIMO SUPUESTO, NO ES APLICABLE EL LÍMITE ESTABLECIDO EN EL NUMERAL 34.2 DEL PRESENTE ARTÍCULO (25%).</a:t>
            </a:r>
          </a:p>
        </p:txBody>
      </p:sp>
      <p:sp>
        <p:nvSpPr>
          <p:cNvPr id="11" name="Explosión 2 10"/>
          <p:cNvSpPr/>
          <p:nvPr/>
        </p:nvSpPr>
        <p:spPr>
          <a:xfrm>
            <a:off x="8357598" y="983302"/>
            <a:ext cx="2640912" cy="2212399"/>
          </a:xfrm>
          <a:prstGeom prst="irregularSeal2">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999" b="1" dirty="0">
                <a:solidFill>
                  <a:schemeClr val="tx1"/>
                </a:solidFill>
                <a:latin typeface="Arial "/>
              </a:rPr>
              <a:t>Art. 34° LCE</a:t>
            </a:r>
          </a:p>
        </p:txBody>
      </p:sp>
    </p:spTree>
    <p:extLst>
      <p:ext uri="{BB962C8B-B14F-4D97-AF65-F5344CB8AC3E}">
        <p14:creationId xmlns:p14="http://schemas.microsoft.com/office/powerpoint/2010/main" val="295006853"/>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a:xfrm>
            <a:off x="240941" y="6244492"/>
            <a:ext cx="9382561" cy="476127"/>
          </a:xfrm>
        </p:spPr>
        <p:txBody>
          <a:bodyPr/>
          <a:lstStyle/>
          <a:p>
            <a:pPr>
              <a:defRPr/>
            </a:pPr>
            <a:r>
              <a:rPr lang="es-ES" dirty="0"/>
              <a:t>Consultas: Celular: 949555606 / Correo </a:t>
            </a:r>
            <a:r>
              <a:rPr lang="es-ES" dirty="0" err="1"/>
              <a:t>Electronico</a:t>
            </a:r>
            <a:r>
              <a:rPr lang="es-ES" dirty="0"/>
              <a:t>: jca_abogado@hotmail.com</a:t>
            </a:r>
          </a:p>
        </p:txBody>
      </p:sp>
      <p:sp>
        <p:nvSpPr>
          <p:cNvPr id="5" name="Marcador de número de diapositiva 4"/>
          <p:cNvSpPr>
            <a:spLocks noGrp="1"/>
          </p:cNvSpPr>
          <p:nvPr>
            <p:ph type="sldNum" sz="quarter" idx="12"/>
          </p:nvPr>
        </p:nvSpPr>
        <p:spPr/>
        <p:txBody>
          <a:bodyPr/>
          <a:lstStyle/>
          <a:p>
            <a:pPr>
              <a:defRPr/>
            </a:pPr>
            <a:fld id="{974EF2B3-0675-4264-96D6-5071BE547774}" type="slidenum">
              <a:rPr lang="es-ES" altLang="es-PE" smtClean="0"/>
              <a:pPr>
                <a:defRPr/>
              </a:pPr>
              <a:t>45</a:t>
            </a:fld>
            <a:endParaRPr lang="es-ES" altLang="es-PE" dirty="0"/>
          </a:p>
        </p:txBody>
      </p:sp>
      <p:pic>
        <p:nvPicPr>
          <p:cNvPr id="107526" name="Picture 2" descr="Resultado de imagen para ingenieras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4123" y="2092675"/>
            <a:ext cx="2352062" cy="333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6" descr="Resultado de imagen para television gif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70852" y="840464"/>
            <a:ext cx="7513268" cy="505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170728" y="1767322"/>
            <a:ext cx="4629533" cy="3107733"/>
          </a:xfrm>
          <a:prstGeom prst="rect">
            <a:avLst/>
          </a:prstGeom>
        </p:spPr>
        <p:txBody>
          <a:bodyPr>
            <a:spAutoFit/>
          </a:bodyPr>
          <a:lstStyle/>
          <a:p>
            <a:pPr algn="just">
              <a:defRPr/>
            </a:pPr>
            <a:r>
              <a:rPr lang="es-PE" sz="2799" b="1" dirty="0">
                <a:solidFill>
                  <a:srgbClr val="FFFF00"/>
                </a:solidFill>
                <a:effectLst>
                  <a:outerShdw blurRad="38100" dist="38100" dir="2700000" algn="tl">
                    <a:srgbClr val="000000">
                      <a:alpha val="43137"/>
                    </a:srgbClr>
                  </a:outerShdw>
                </a:effectLst>
                <a:latin typeface="Arial black  "/>
              </a:rPr>
              <a:t>EN CASO DE EJECUCIÓN DE OBRAS CUAL ES EL PLAZO MÍNIMO QUE SE LE DEBE OTORGAR AL CONTRATISTA PARA EL APERCIBIMIENTO DE SUS OBLIGACIONES? </a:t>
            </a:r>
          </a:p>
        </p:txBody>
      </p:sp>
      <p:sp>
        <p:nvSpPr>
          <p:cNvPr id="9" name="Rectangle 8"/>
          <p:cNvSpPr txBox="1">
            <a:spLocks noChangeArrowheads="1"/>
          </p:cNvSpPr>
          <p:nvPr/>
        </p:nvSpPr>
        <p:spPr bwMode="auto">
          <a:xfrm>
            <a:off x="-15653" y="381212"/>
            <a:ext cx="3934172" cy="926859"/>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txBody>
          <a:bodyPr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s-ES_tradnl" sz="3499" b="1" dirty="0" smtClean="0">
                <a:solidFill>
                  <a:srgbClr val="FF0000"/>
                </a:solidFill>
                <a:latin typeface="Arial Black" panose="020B0A04020102020204" pitchFamily="34" charset="0"/>
              </a:rPr>
              <a:t>CASO 04 </a:t>
            </a:r>
            <a:endParaRPr lang="en-GB" sz="3499"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440747707"/>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title"/>
          </p:nvPr>
        </p:nvSpPr>
        <p:spPr>
          <a:xfrm>
            <a:off x="1831500" y="702385"/>
            <a:ext cx="10357327" cy="926859"/>
          </a:xfrm>
          <a:ln>
            <a:solidFill>
              <a:schemeClr val="accent4">
                <a:lumMod val="50000"/>
              </a:schemeClr>
            </a:solidFill>
          </a:ln>
        </p:spPr>
        <p:txBody>
          <a:bodyPr>
            <a:normAutofit/>
          </a:bodyPr>
          <a:lstStyle/>
          <a:p>
            <a:pPr>
              <a:defRPr/>
            </a:pPr>
            <a:r>
              <a:rPr lang="es-ES_tradnl" sz="3499" dirty="0">
                <a:solidFill>
                  <a:srgbClr val="FF0000"/>
                </a:solidFill>
                <a:latin typeface="Arial Black" panose="020B0A04020102020204" pitchFamily="34" charset="0"/>
              </a:rPr>
              <a:t>RESPUESTA </a:t>
            </a:r>
            <a:endParaRPr lang="en-GB" sz="3499" dirty="0">
              <a:solidFill>
                <a:srgbClr val="FF0000"/>
              </a:solidFill>
              <a:latin typeface="Arial Black" panose="020B0A04020102020204" pitchFamily="34" charset="0"/>
            </a:endParaRPr>
          </a:p>
        </p:txBody>
      </p:sp>
      <p:sp>
        <p:nvSpPr>
          <p:cNvPr id="109574" name="Rectángulo 1"/>
          <p:cNvSpPr>
            <a:spLocks noChangeArrowheads="1"/>
          </p:cNvSpPr>
          <p:nvPr/>
        </p:nvSpPr>
        <p:spPr bwMode="auto">
          <a:xfrm>
            <a:off x="1831499" y="2525949"/>
            <a:ext cx="7114910" cy="2015411"/>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sz="2499" b="1">
                <a:latin typeface="Arial black  "/>
              </a:rPr>
              <a:t>RLCE / Artículo 136.- Procedimiento de resolución de Contrato</a:t>
            </a:r>
          </a:p>
          <a:p>
            <a:pPr algn="just">
              <a:lnSpc>
                <a:spcPct val="100000"/>
              </a:lnSpc>
              <a:spcBef>
                <a:spcPct val="0"/>
              </a:spcBef>
              <a:buFontTx/>
              <a:buNone/>
            </a:pPr>
            <a:endParaRPr lang="es-PE" sz="2499" b="1">
              <a:latin typeface="Arial black  "/>
            </a:endParaRPr>
          </a:p>
          <a:p>
            <a:pPr algn="just">
              <a:lnSpc>
                <a:spcPct val="100000"/>
              </a:lnSpc>
              <a:spcBef>
                <a:spcPct val="0"/>
              </a:spcBef>
              <a:buFontTx/>
              <a:buNone/>
            </a:pPr>
            <a:r>
              <a:rPr lang="es-PE" sz="2499">
                <a:latin typeface="Arial black  "/>
              </a:rPr>
              <a:t>En caso de ejecución de obras se otorga un plazo de quince (15) días.</a:t>
            </a:r>
          </a:p>
        </p:txBody>
      </p:sp>
      <p:pic>
        <p:nvPicPr>
          <p:cNvPr id="109575" name="Picture 2" descr="Resultado de imagen para ESO ESO EL CHAVO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95567" y="2346608"/>
            <a:ext cx="1914026" cy="279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813452"/>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title"/>
          </p:nvPr>
        </p:nvSpPr>
        <p:spPr>
          <a:xfrm>
            <a:off x="1928311" y="702385"/>
            <a:ext cx="10260515" cy="926859"/>
          </a:xfrm>
          <a:ln>
            <a:solidFill>
              <a:schemeClr val="accent4">
                <a:lumMod val="50000"/>
              </a:schemeClr>
            </a:solidFill>
          </a:ln>
        </p:spPr>
        <p:txBody>
          <a:bodyPr>
            <a:normAutofit/>
          </a:bodyPr>
          <a:lstStyle/>
          <a:p>
            <a:pPr>
              <a:defRPr/>
            </a:pPr>
            <a:r>
              <a:rPr lang="es-ES_tradnl" sz="3499" dirty="0">
                <a:solidFill>
                  <a:srgbClr val="FF0000"/>
                </a:solidFill>
                <a:latin typeface="Arial Black" panose="020B0A04020102020204" pitchFamily="34" charset="0"/>
              </a:rPr>
              <a:t>CASO </a:t>
            </a:r>
            <a:r>
              <a:rPr lang="es-ES_tradnl" sz="3499" dirty="0" smtClean="0">
                <a:solidFill>
                  <a:srgbClr val="FF0000"/>
                </a:solidFill>
                <a:latin typeface="Arial Black" panose="020B0A04020102020204" pitchFamily="34" charset="0"/>
              </a:rPr>
              <a:t>05 </a:t>
            </a:r>
            <a:endParaRPr lang="en-GB" sz="3499" dirty="0">
              <a:solidFill>
                <a:srgbClr val="FF0000"/>
              </a:solidFill>
              <a:latin typeface="Arial Black" panose="020B0A04020102020204" pitchFamily="34" charset="0"/>
            </a:endParaRPr>
          </a:p>
        </p:txBody>
      </p:sp>
      <p:sp>
        <p:nvSpPr>
          <p:cNvPr id="5" name="Marcador de número de diapositiva 4"/>
          <p:cNvSpPr>
            <a:spLocks noGrp="1"/>
          </p:cNvSpPr>
          <p:nvPr>
            <p:ph type="sldNum" sz="quarter" idx="12"/>
          </p:nvPr>
        </p:nvSpPr>
        <p:spPr/>
        <p:txBody>
          <a:bodyPr/>
          <a:lstStyle/>
          <a:p>
            <a:pPr>
              <a:defRPr/>
            </a:pPr>
            <a:fld id="{646908BA-5603-47C9-BB70-C1403D4D4965}" type="slidenum">
              <a:rPr lang="es-ES" altLang="es-PE" smtClean="0"/>
              <a:pPr>
                <a:defRPr/>
              </a:pPr>
              <a:t>47</a:t>
            </a:fld>
            <a:endParaRPr lang="es-ES" altLang="es-PE" dirty="0"/>
          </a:p>
        </p:txBody>
      </p:sp>
      <p:pic>
        <p:nvPicPr>
          <p:cNvPr id="111622" name="Picture 4" descr="Resultado de imagen para excavadora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13526" y="1421338"/>
            <a:ext cx="5167554" cy="349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Rectángulo 1"/>
          <p:cNvSpPr>
            <a:spLocks noChangeArrowheads="1"/>
          </p:cNvSpPr>
          <p:nvPr/>
        </p:nvSpPr>
        <p:spPr bwMode="auto">
          <a:xfrm>
            <a:off x="1928312" y="4076531"/>
            <a:ext cx="6268992" cy="175386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sz="1799" b="1">
                <a:latin typeface="Arial black  "/>
              </a:rPr>
              <a:t>Que pasa si una entidad publica en el primer requerimiento de obligaciones otorga un plazo de 10 días, en contravención de lo previsto en el Articulo 136° del Reglamento, y pese a ello al día 11, resuelve el contrato por incumplimiento, cuales serian los efectos legales.     </a:t>
            </a:r>
          </a:p>
        </p:txBody>
      </p:sp>
      <p:pic>
        <p:nvPicPr>
          <p:cNvPr id="111624" name="Picture 12" descr="Imagen relacionad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04531" y="2229164"/>
            <a:ext cx="3497940" cy="188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538400"/>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CuadroTexto"/>
          <p:cNvSpPr txBox="1">
            <a:spLocks noChangeArrowheads="1"/>
          </p:cNvSpPr>
          <p:nvPr/>
        </p:nvSpPr>
        <p:spPr bwMode="auto">
          <a:xfrm>
            <a:off x="1775057" y="457974"/>
            <a:ext cx="10413767" cy="630778"/>
          </a:xfrm>
          <a:prstGeom prst="rect">
            <a:avLst/>
          </a:prstGeom>
          <a:noFill/>
          <a:ln w="9525">
            <a:solidFill>
              <a:srgbClr val="FFC000"/>
            </a:solidFill>
            <a:miter lim="800000"/>
            <a:headEnd/>
            <a:tailEnd/>
          </a:ln>
        </p:spPr>
        <p:txBody>
          <a:bodyPr wrap="square">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PE" sz="3499" b="1" dirty="0" smtClean="0">
                <a:solidFill>
                  <a:srgbClr val="FF0000"/>
                </a:solidFill>
                <a:latin typeface="Arial  "/>
              </a:rPr>
              <a:t>CASO 06</a:t>
            </a:r>
            <a:endParaRPr lang="es-PE" sz="3499" b="1" dirty="0">
              <a:solidFill>
                <a:srgbClr val="FF0000"/>
              </a:solidFill>
              <a:latin typeface="Arial  "/>
            </a:endParaRPr>
          </a:p>
        </p:txBody>
      </p:sp>
      <p:sp>
        <p:nvSpPr>
          <p:cNvPr id="5" name="Marcador de número de diapositiva 4"/>
          <p:cNvSpPr>
            <a:spLocks noGrp="1"/>
          </p:cNvSpPr>
          <p:nvPr>
            <p:ph type="sldNum" sz="quarter" idx="12"/>
          </p:nvPr>
        </p:nvSpPr>
        <p:spPr/>
        <p:txBody>
          <a:bodyPr/>
          <a:lstStyle/>
          <a:p>
            <a:pPr>
              <a:defRPr/>
            </a:pPr>
            <a:fld id="{EFD869F5-062E-419E-94AB-2C63BF98F306}" type="slidenum">
              <a:rPr lang="es-PE" smtClean="0"/>
              <a:pPr>
                <a:defRPr/>
              </a:pPr>
              <a:t>48</a:t>
            </a:fld>
            <a:endParaRPr lang="es-PE"/>
          </a:p>
        </p:txBody>
      </p:sp>
      <p:sp>
        <p:nvSpPr>
          <p:cNvPr id="8" name="Llamada rectangular redondeada 7"/>
          <p:cNvSpPr/>
          <p:nvPr/>
        </p:nvSpPr>
        <p:spPr>
          <a:xfrm>
            <a:off x="4862834" y="1673683"/>
            <a:ext cx="6242013" cy="2777402"/>
          </a:xfrm>
          <a:prstGeom prst="wedgeRoundRectCallout">
            <a:avLst>
              <a:gd name="adj1" fmla="val -66348"/>
              <a:gd name="adj2" fmla="val 5569"/>
              <a:gd name="adj3" fmla="val 16667"/>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2499" b="1" dirty="0">
                <a:solidFill>
                  <a:schemeClr val="tx1"/>
                </a:solidFill>
                <a:latin typeface="Arial  "/>
              </a:rPr>
              <a:t>CUANDO SE DECLARA LA NULIDAD DE UN CONTRATO HA QUE ETAPA DEL PROCEDIMIENTO DE SELECCIÓN DEBE RETROTRAERSE??</a:t>
            </a:r>
          </a:p>
        </p:txBody>
      </p:sp>
      <p:pic>
        <p:nvPicPr>
          <p:cNvPr id="120839" name="Picture 6" descr="Resultado de imagen para llorando caricatura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33141" y="1818109"/>
            <a:ext cx="1848955" cy="286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473093"/>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title"/>
          </p:nvPr>
        </p:nvSpPr>
        <p:spPr>
          <a:xfrm>
            <a:off x="2479029" y="473844"/>
            <a:ext cx="9709796" cy="926859"/>
          </a:xfrm>
          <a:ln>
            <a:solidFill>
              <a:schemeClr val="accent4">
                <a:lumMod val="50000"/>
              </a:schemeClr>
            </a:solidFill>
          </a:ln>
        </p:spPr>
        <p:txBody>
          <a:bodyPr>
            <a:normAutofit/>
          </a:bodyPr>
          <a:lstStyle/>
          <a:p>
            <a:pPr>
              <a:defRPr/>
            </a:pPr>
            <a:r>
              <a:rPr lang="es-ES_tradnl" sz="3499" dirty="0" smtClean="0">
                <a:solidFill>
                  <a:srgbClr val="FF0000"/>
                </a:solidFill>
                <a:latin typeface="Arial Black" panose="020B0A04020102020204" pitchFamily="34" charset="0"/>
              </a:rPr>
              <a:t>CASO 07</a:t>
            </a:r>
            <a:endParaRPr lang="en-GB" sz="3499" dirty="0">
              <a:solidFill>
                <a:srgbClr val="FF0000"/>
              </a:solidFill>
              <a:latin typeface="Arial Black" panose="020B0A04020102020204" pitchFamily="34" charset="0"/>
            </a:endParaRPr>
          </a:p>
        </p:txBody>
      </p:sp>
      <p:sp>
        <p:nvSpPr>
          <p:cNvPr id="5" name="Marcador de número de diapositiva 4"/>
          <p:cNvSpPr>
            <a:spLocks noGrp="1"/>
          </p:cNvSpPr>
          <p:nvPr>
            <p:ph type="sldNum" sz="quarter" idx="12"/>
          </p:nvPr>
        </p:nvSpPr>
        <p:spPr/>
        <p:txBody>
          <a:bodyPr/>
          <a:lstStyle/>
          <a:p>
            <a:pPr>
              <a:defRPr/>
            </a:pPr>
            <a:fld id="{A8C9B2FA-DA80-4144-BD02-F45870227FCE}" type="slidenum">
              <a:rPr lang="es-ES" altLang="es-PE" smtClean="0"/>
              <a:pPr>
                <a:defRPr/>
              </a:pPr>
              <a:t>49</a:t>
            </a:fld>
            <a:endParaRPr lang="es-ES" altLang="es-PE" dirty="0"/>
          </a:p>
        </p:txBody>
      </p:sp>
      <p:pic>
        <p:nvPicPr>
          <p:cNvPr id="133126" name="Picture 2" descr="Resultado de imagen para escribiendo pizarra  gi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030" y="1753037"/>
            <a:ext cx="7667216" cy="410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7" name="Rectángulo 1"/>
          <p:cNvSpPr>
            <a:spLocks noChangeArrowheads="1"/>
          </p:cNvSpPr>
          <p:nvPr/>
        </p:nvSpPr>
        <p:spPr bwMode="auto">
          <a:xfrm>
            <a:off x="2772641" y="2457704"/>
            <a:ext cx="6354696" cy="163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sz="2499" dirty="0">
                <a:solidFill>
                  <a:schemeClr val="bg1"/>
                </a:solidFill>
                <a:latin typeface="Lucida Sans Unicode" panose="020B0602030504020204" pitchFamily="34" charset="0"/>
                <a:cs typeface="Lucida Sans Unicode" panose="020B0602030504020204" pitchFamily="34" charset="0"/>
              </a:rPr>
              <a:t>Es procedente liquidar la obra si esta pendiente resolver una ampliación de plazo sometida a un medio de solución de controversias ??</a:t>
            </a:r>
          </a:p>
        </p:txBody>
      </p:sp>
    </p:spTree>
    <p:extLst>
      <p:ext uri="{BB962C8B-B14F-4D97-AF65-F5344CB8AC3E}">
        <p14:creationId xmlns:p14="http://schemas.microsoft.com/office/powerpoint/2010/main" val="67395779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fecha 2"/>
          <p:cNvSpPr>
            <a:spLocks noGrp="1"/>
          </p:cNvSpPr>
          <p:nvPr>
            <p:ph type="dt" sz="half" idx="10"/>
          </p:nvPr>
        </p:nvSpPr>
        <p:spPr>
          <a:xfrm>
            <a:off x="815017" y="6112636"/>
            <a:ext cx="3889950" cy="476126"/>
          </a:xfrm>
          <a:noFill/>
        </p:spPr>
        <p:txBody>
          <a:bodyPr/>
          <a:lstStyle>
            <a:lvl1pPr>
              <a:defRPr>
                <a:solidFill>
                  <a:schemeClr val="tx1"/>
                </a:solidFill>
                <a:latin typeface="Arial" panose="020B0604020202020204" pitchFamily="34" charset="0"/>
                <a:cs typeface="Arial" panose="020B0604020202020204" pitchFamily="34" charset="0"/>
              </a:defRPr>
            </a:lvl1pPr>
            <a:lvl2pPr marL="742727" indent="-285664">
              <a:defRPr>
                <a:solidFill>
                  <a:schemeClr val="tx1"/>
                </a:solidFill>
                <a:latin typeface="Arial" panose="020B0604020202020204" pitchFamily="34" charset="0"/>
                <a:cs typeface="Arial" panose="020B0604020202020204" pitchFamily="34" charset="0"/>
              </a:defRPr>
            </a:lvl2pPr>
            <a:lvl3pPr marL="1142657" indent="-228531">
              <a:defRPr>
                <a:solidFill>
                  <a:schemeClr val="tx1"/>
                </a:solidFill>
                <a:latin typeface="Arial" panose="020B0604020202020204" pitchFamily="34" charset="0"/>
                <a:cs typeface="Arial" panose="020B0604020202020204" pitchFamily="34" charset="0"/>
              </a:defRPr>
            </a:lvl3pPr>
            <a:lvl4pPr marL="1599720" indent="-228531">
              <a:defRPr>
                <a:solidFill>
                  <a:schemeClr val="tx1"/>
                </a:solidFill>
                <a:latin typeface="Arial" panose="020B0604020202020204" pitchFamily="34" charset="0"/>
                <a:cs typeface="Arial" panose="020B0604020202020204" pitchFamily="34" charset="0"/>
              </a:defRPr>
            </a:lvl4pPr>
            <a:lvl5pPr marL="2056783" indent="-228531">
              <a:defRPr>
                <a:solidFill>
                  <a:schemeClr val="tx1"/>
                </a:solidFill>
                <a:latin typeface="Arial" panose="020B0604020202020204" pitchFamily="34" charset="0"/>
                <a:cs typeface="Arial" panose="020B0604020202020204" pitchFamily="34" charset="0"/>
              </a:defRPr>
            </a:lvl5pPr>
            <a:lvl6pPr marL="2513846"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908"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971"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034"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PE" dirty="0"/>
              <a:t>Expositor: ABOG. JANIER CABRERA ANYAIPOMA</a:t>
            </a:r>
          </a:p>
          <a:p>
            <a:r>
              <a:rPr lang="es-PE" dirty="0"/>
              <a:t>Ex - Jefe Zonal Huancayo - OSCE</a:t>
            </a:r>
            <a:endParaRPr lang="es-ES" dirty="0"/>
          </a:p>
        </p:txBody>
      </p:sp>
      <p:sp>
        <p:nvSpPr>
          <p:cNvPr id="7171" name="Marcador de pie de página 3"/>
          <p:cNvSpPr>
            <a:spLocks noGrp="1"/>
          </p:cNvSpPr>
          <p:nvPr>
            <p:ph type="ftr" sz="quarter" idx="11"/>
          </p:nvPr>
        </p:nvSpPr>
        <p:spPr>
          <a:xfrm>
            <a:off x="6807574" y="5995535"/>
            <a:ext cx="5213299" cy="476126"/>
          </a:xfrm>
          <a:noFill/>
        </p:spPr>
        <p:txBody>
          <a:bodyPr/>
          <a:lstStyle>
            <a:lvl1pPr>
              <a:defRPr>
                <a:solidFill>
                  <a:schemeClr val="tx1"/>
                </a:solidFill>
                <a:latin typeface="Arial" panose="020B0604020202020204" pitchFamily="34" charset="0"/>
                <a:cs typeface="Arial" panose="020B0604020202020204" pitchFamily="34" charset="0"/>
              </a:defRPr>
            </a:lvl1pPr>
            <a:lvl2pPr marL="742727" indent="-285664">
              <a:defRPr>
                <a:solidFill>
                  <a:schemeClr val="tx1"/>
                </a:solidFill>
                <a:latin typeface="Arial" panose="020B0604020202020204" pitchFamily="34" charset="0"/>
                <a:cs typeface="Arial" panose="020B0604020202020204" pitchFamily="34" charset="0"/>
              </a:defRPr>
            </a:lvl2pPr>
            <a:lvl3pPr marL="1142657" indent="-228531">
              <a:defRPr>
                <a:solidFill>
                  <a:schemeClr val="tx1"/>
                </a:solidFill>
                <a:latin typeface="Arial" panose="020B0604020202020204" pitchFamily="34" charset="0"/>
                <a:cs typeface="Arial" panose="020B0604020202020204" pitchFamily="34" charset="0"/>
              </a:defRPr>
            </a:lvl3pPr>
            <a:lvl4pPr marL="1599720" indent="-228531">
              <a:defRPr>
                <a:solidFill>
                  <a:schemeClr val="tx1"/>
                </a:solidFill>
                <a:latin typeface="Arial" panose="020B0604020202020204" pitchFamily="34" charset="0"/>
                <a:cs typeface="Arial" panose="020B0604020202020204" pitchFamily="34" charset="0"/>
              </a:defRPr>
            </a:lvl4pPr>
            <a:lvl5pPr marL="2056783" indent="-228531">
              <a:defRPr>
                <a:solidFill>
                  <a:schemeClr val="tx1"/>
                </a:solidFill>
                <a:latin typeface="Arial" panose="020B0604020202020204" pitchFamily="34" charset="0"/>
                <a:cs typeface="Arial" panose="020B0604020202020204" pitchFamily="34" charset="0"/>
              </a:defRPr>
            </a:lvl5pPr>
            <a:lvl6pPr marL="2513846"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908"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971"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034" indent="-22853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sz="900" dirty="0"/>
              <a:t>Consultas: Celular: 949555606 / Correo Electrónico: jca_abogado@hotmail.com</a:t>
            </a:r>
          </a:p>
        </p:txBody>
      </p:sp>
      <p:sp>
        <p:nvSpPr>
          <p:cNvPr id="11" name="1 Rectángulo"/>
          <p:cNvSpPr/>
          <p:nvPr/>
        </p:nvSpPr>
        <p:spPr>
          <a:xfrm>
            <a:off x="1879110" y="621444"/>
            <a:ext cx="10309714" cy="707702"/>
          </a:xfrm>
          <a:prstGeom prst="rect">
            <a:avLst/>
          </a:prstGeom>
          <a:solidFill>
            <a:srgbClr val="FFC000"/>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r" eaLnBrk="1" hangingPunct="1">
              <a:defRPr/>
            </a:pPr>
            <a:r>
              <a:rPr lang="es-PE" sz="1999" b="1" dirty="0"/>
              <a:t>FUNCIONARIOS, DEPENDENCIAS Y ÓRGANOS ENCARGADOS DE LAS CONTRATACIONES</a:t>
            </a:r>
          </a:p>
          <a:p>
            <a:pPr algn="r" eaLnBrk="1" hangingPunct="1">
              <a:defRPr/>
            </a:pPr>
            <a:r>
              <a:rPr lang="es-PE" sz="1999" b="1" dirty="0"/>
              <a:t> </a:t>
            </a:r>
            <a:r>
              <a:rPr lang="es-PE" sz="1999" b="1" dirty="0">
                <a:solidFill>
                  <a:srgbClr val="FFFF00"/>
                </a:solidFill>
              </a:rPr>
              <a:t>(ART. 8 LCE)</a:t>
            </a:r>
            <a:endParaRPr lang="es-PE" sz="1999" dirty="0">
              <a:solidFill>
                <a:srgbClr val="FFFF00"/>
              </a:solidFill>
            </a:endParaRPr>
          </a:p>
        </p:txBody>
      </p:sp>
      <p:sp>
        <p:nvSpPr>
          <p:cNvPr id="12" name="Rectángulo redondeado 11"/>
          <p:cNvSpPr/>
          <p:nvPr/>
        </p:nvSpPr>
        <p:spPr>
          <a:xfrm>
            <a:off x="362977" y="2275406"/>
            <a:ext cx="2927614" cy="3310663"/>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just" eaLnBrk="1" hangingPunct="1">
              <a:defRPr/>
            </a:pPr>
            <a:r>
              <a:rPr lang="es-PE" sz="1500" b="1" dirty="0">
                <a:solidFill>
                  <a:schemeClr val="tx1"/>
                </a:solidFill>
              </a:rPr>
              <a:t>A) EL TITULAR DE LA ENTIDAD</a:t>
            </a:r>
          </a:p>
          <a:p>
            <a:pPr algn="just" eaLnBrk="1" hangingPunct="1">
              <a:defRPr/>
            </a:pPr>
            <a:endParaRPr lang="es-PE" sz="1500" b="1" dirty="0">
              <a:solidFill>
                <a:schemeClr val="tx1"/>
              </a:solidFill>
            </a:endParaRPr>
          </a:p>
          <a:p>
            <a:pPr algn="just" eaLnBrk="1" hangingPunct="1">
              <a:defRPr/>
            </a:pPr>
            <a:r>
              <a:rPr lang="es-PE" sz="1500" dirty="0">
                <a:solidFill>
                  <a:schemeClr val="tx1"/>
                </a:solidFill>
              </a:rPr>
              <a:t>Es la más alta autoridad ejecutiva, de conformidad con sus normas de organización, que ejerce las funciones previstas en la Ley y su reglamento para la aprobación, autorización y supervisión de los procesos de contratación de bienes, servicios y obras.</a:t>
            </a:r>
          </a:p>
        </p:txBody>
      </p:sp>
      <p:sp>
        <p:nvSpPr>
          <p:cNvPr id="13" name="Rectángulo redondeado 12"/>
          <p:cNvSpPr/>
          <p:nvPr/>
        </p:nvSpPr>
        <p:spPr>
          <a:xfrm>
            <a:off x="3554280" y="1926032"/>
            <a:ext cx="3500086" cy="3780873"/>
          </a:xfrm>
          <a:prstGeom prst="round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just" eaLnBrk="1" hangingPunct="1">
              <a:defRPr/>
            </a:pPr>
            <a:r>
              <a:rPr lang="es-PE" sz="1500" b="1" dirty="0">
                <a:solidFill>
                  <a:srgbClr val="C00000"/>
                </a:solidFill>
              </a:rPr>
              <a:t>B) EL ÁREA USUARIA</a:t>
            </a:r>
          </a:p>
          <a:p>
            <a:pPr algn="just" eaLnBrk="1" hangingPunct="1">
              <a:defRPr/>
            </a:pPr>
            <a:endParaRPr lang="es-PE" sz="1500" b="1" dirty="0">
              <a:solidFill>
                <a:srgbClr val="C00000"/>
              </a:solidFill>
            </a:endParaRPr>
          </a:p>
          <a:p>
            <a:pPr algn="just" eaLnBrk="1" hangingPunct="1">
              <a:defRPr/>
            </a:pPr>
            <a:r>
              <a:rPr lang="es-PE" sz="1500" dirty="0">
                <a:solidFill>
                  <a:srgbClr val="C00000"/>
                </a:solidFill>
              </a:rPr>
              <a:t>Es la dependencia cuyas necesidades pretenden ser atendidas con determinada contratación o, que dada su especialidad y funciones, canaliza los requerimientos formulados por otras dependencias, que colabora y participa en la planificación de las contrataciones, y realiza la verificación técnica de las contrataciones efectuadas a su requerimiento, para su conformidad.</a:t>
            </a:r>
          </a:p>
        </p:txBody>
      </p:sp>
      <p:sp>
        <p:nvSpPr>
          <p:cNvPr id="14" name="Rectángulo redondeado 13"/>
          <p:cNvSpPr/>
          <p:nvPr/>
        </p:nvSpPr>
        <p:spPr>
          <a:xfrm>
            <a:off x="7318055" y="1926031"/>
            <a:ext cx="4248965" cy="3669344"/>
          </a:xfrm>
          <a:prstGeom prst="roundRect">
            <a:avLst/>
          </a:prstGeom>
          <a:solidFill>
            <a:schemeClr val="accent4"/>
          </a:solidFill>
        </p:spPr>
        <p:style>
          <a:lnRef idx="0">
            <a:schemeClr val="accent3"/>
          </a:lnRef>
          <a:fillRef idx="3">
            <a:schemeClr val="accent3"/>
          </a:fillRef>
          <a:effectRef idx="3">
            <a:schemeClr val="accent3"/>
          </a:effectRef>
          <a:fontRef idx="minor">
            <a:schemeClr val="lt1"/>
          </a:fontRef>
        </p:style>
        <p:txBody>
          <a:bodyPr anchor="ctr"/>
          <a:lstStyle/>
          <a:p>
            <a:pPr algn="just" eaLnBrk="1" hangingPunct="1">
              <a:defRPr/>
            </a:pPr>
            <a:r>
              <a:rPr lang="es-PE" sz="1500" b="1" dirty="0">
                <a:solidFill>
                  <a:schemeClr val="bg1"/>
                </a:solidFill>
              </a:rPr>
              <a:t>C)</a:t>
            </a:r>
            <a:r>
              <a:rPr lang="es-PE" sz="1500" dirty="0">
                <a:solidFill>
                  <a:schemeClr val="bg1"/>
                </a:solidFill>
              </a:rPr>
              <a:t> </a:t>
            </a:r>
            <a:r>
              <a:rPr lang="es-PE" sz="1500" b="1" dirty="0">
                <a:solidFill>
                  <a:schemeClr val="bg1"/>
                </a:solidFill>
              </a:rPr>
              <a:t>EL ÓRGANO ENCARGADO DE LAS CONTRATACIONES</a:t>
            </a:r>
          </a:p>
          <a:p>
            <a:pPr algn="just" eaLnBrk="1" hangingPunct="1">
              <a:defRPr/>
            </a:pPr>
            <a:endParaRPr lang="es-PE" sz="1500" b="1" dirty="0">
              <a:solidFill>
                <a:schemeClr val="bg1"/>
              </a:solidFill>
            </a:endParaRPr>
          </a:p>
          <a:p>
            <a:pPr algn="just" eaLnBrk="1" hangingPunct="1">
              <a:defRPr/>
            </a:pPr>
            <a:r>
              <a:rPr lang="es-PE" sz="1500" dirty="0">
                <a:solidFill>
                  <a:schemeClr val="bg1"/>
                </a:solidFill>
              </a:rPr>
              <a:t>Es el órgano o unidad orgánica que realiza las actividades relativas a la gestión del abastecimiento de la Entidad, incluida la gestión administrativa de los contratos. Adicionalmente, la Entidad puede conformar </a:t>
            </a:r>
            <a:r>
              <a:rPr lang="es-PE" sz="1500" b="1" dirty="0">
                <a:solidFill>
                  <a:schemeClr val="bg1"/>
                </a:solidFill>
              </a:rPr>
              <a:t>comités de selección</a:t>
            </a:r>
            <a:r>
              <a:rPr lang="es-PE" sz="1500" dirty="0">
                <a:solidFill>
                  <a:schemeClr val="bg1"/>
                </a:solidFill>
              </a:rPr>
              <a:t>, que son órganos colegiados encargados de seleccionar al proveedor que brinde los bienes, servicios u obras requeridos por el área usuaria a través de determinada contratación. El reglamento establece su composición, funciones, responsabilidades, entre otros.</a:t>
            </a:r>
          </a:p>
        </p:txBody>
      </p:sp>
      <p:pic>
        <p:nvPicPr>
          <p:cNvPr id="7177" name="Picture 8" descr="Resultado de imagen para trabajador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4554" y="140524"/>
            <a:ext cx="2124457" cy="21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782237"/>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title"/>
          </p:nvPr>
        </p:nvSpPr>
        <p:spPr>
          <a:xfrm>
            <a:off x="2202875" y="702385"/>
            <a:ext cx="9985951" cy="926859"/>
          </a:xfrm>
          <a:ln>
            <a:solidFill>
              <a:schemeClr val="accent4">
                <a:lumMod val="50000"/>
              </a:schemeClr>
            </a:solidFill>
          </a:ln>
        </p:spPr>
        <p:txBody>
          <a:bodyPr>
            <a:normAutofit/>
          </a:bodyPr>
          <a:lstStyle/>
          <a:p>
            <a:pPr>
              <a:defRPr/>
            </a:pPr>
            <a:r>
              <a:rPr lang="es-ES_tradnl" sz="3499" dirty="0">
                <a:solidFill>
                  <a:srgbClr val="FF0000"/>
                </a:solidFill>
                <a:latin typeface="Arial Black" panose="020B0A04020102020204" pitchFamily="34" charset="0"/>
              </a:rPr>
              <a:t>RESPUESTA</a:t>
            </a:r>
            <a:endParaRPr lang="en-GB" sz="3499" dirty="0">
              <a:solidFill>
                <a:srgbClr val="FF0000"/>
              </a:solidFill>
              <a:latin typeface="Arial Black" panose="020B0A04020102020204" pitchFamily="34" charset="0"/>
            </a:endParaRPr>
          </a:p>
        </p:txBody>
      </p:sp>
      <p:sp>
        <p:nvSpPr>
          <p:cNvPr id="5" name="Marcador de número de diapositiva 4"/>
          <p:cNvSpPr>
            <a:spLocks noGrp="1"/>
          </p:cNvSpPr>
          <p:nvPr>
            <p:ph type="sldNum" sz="quarter" idx="12"/>
          </p:nvPr>
        </p:nvSpPr>
        <p:spPr/>
        <p:txBody>
          <a:bodyPr/>
          <a:lstStyle/>
          <a:p>
            <a:pPr>
              <a:defRPr/>
            </a:pPr>
            <a:fld id="{E9579E3E-3AC2-4DA1-A1DF-C3729B15F179}" type="slidenum">
              <a:rPr lang="es-ES" altLang="es-PE" smtClean="0"/>
              <a:pPr>
                <a:defRPr/>
              </a:pPr>
              <a:t>50</a:t>
            </a:fld>
            <a:endParaRPr lang="es-ES" altLang="es-PE" dirty="0"/>
          </a:p>
        </p:txBody>
      </p:sp>
      <p:sp>
        <p:nvSpPr>
          <p:cNvPr id="135173" name="Rectángulo 1"/>
          <p:cNvSpPr>
            <a:spLocks noChangeArrowheads="1"/>
          </p:cNvSpPr>
          <p:nvPr/>
        </p:nvSpPr>
        <p:spPr bwMode="auto">
          <a:xfrm>
            <a:off x="2772641" y="2457704"/>
            <a:ext cx="6354696" cy="163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sz="2499">
                <a:solidFill>
                  <a:schemeClr val="bg1"/>
                </a:solidFill>
                <a:latin typeface="Lucida Sans Unicode" panose="020B0602030504020204" pitchFamily="34" charset="0"/>
                <a:cs typeface="Lucida Sans Unicode" panose="020B0602030504020204" pitchFamily="34" charset="0"/>
              </a:rPr>
              <a:t>Es procedente liquidar la obra si esta pendiente resolver una ampliación de plazo sometida a un medio de solución de controversias ??</a:t>
            </a:r>
          </a:p>
        </p:txBody>
      </p:sp>
      <p:pic>
        <p:nvPicPr>
          <p:cNvPr id="135174" name="Picture 2" descr="Resultado de imagen para CARGANDO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2875" y="1768909"/>
            <a:ext cx="7662455" cy="430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4" descr="Resultado de imagen para CARGANDO  gif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87006" y="2351369"/>
            <a:ext cx="3824879" cy="212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4469236" y="2149808"/>
            <a:ext cx="2511572" cy="553854"/>
          </a:xfrm>
          <a:prstGeom prst="rect">
            <a:avLst/>
          </a:prstGeom>
          <a:noFill/>
        </p:spPr>
        <p:txBody>
          <a:bodyPr wrap="none">
            <a:spAutoFit/>
          </a:bodyPr>
          <a:lstStyle/>
          <a:p>
            <a:pPr>
              <a:defRPr/>
            </a:pPr>
            <a:r>
              <a:rPr lang="es-PE" sz="2999" dirty="0">
                <a:solidFill>
                  <a:schemeClr val="bg1">
                    <a:lumMod val="50000"/>
                  </a:schemeClr>
                </a:solidFill>
                <a:latin typeface="Arial  "/>
              </a:rPr>
              <a:t>Respuesta …</a:t>
            </a:r>
          </a:p>
        </p:txBody>
      </p:sp>
      <p:sp>
        <p:nvSpPr>
          <p:cNvPr id="8" name="Rectángulo 7"/>
          <p:cNvSpPr>
            <a:spLocks noChangeArrowheads="1"/>
          </p:cNvSpPr>
          <p:nvPr/>
        </p:nvSpPr>
        <p:spPr bwMode="auto">
          <a:xfrm>
            <a:off x="6474522" y="2703703"/>
            <a:ext cx="3158302" cy="22461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sz="1999" b="1">
                <a:solidFill>
                  <a:schemeClr val="bg1"/>
                </a:solidFill>
                <a:latin typeface="Arial  "/>
              </a:rPr>
              <a:t>Artículo 179.- Liquidación del Contrato de Obra</a:t>
            </a:r>
            <a:endParaRPr lang="es-PE" sz="1999">
              <a:solidFill>
                <a:schemeClr val="bg1"/>
              </a:solidFill>
              <a:latin typeface="Arial  "/>
            </a:endParaRPr>
          </a:p>
          <a:p>
            <a:pPr algn="just">
              <a:lnSpc>
                <a:spcPct val="100000"/>
              </a:lnSpc>
              <a:spcBef>
                <a:spcPct val="0"/>
              </a:spcBef>
              <a:buFontTx/>
              <a:buNone/>
            </a:pPr>
            <a:r>
              <a:rPr lang="es-PE" sz="1999">
                <a:solidFill>
                  <a:schemeClr val="bg1"/>
                </a:solidFill>
                <a:latin typeface="Arial  "/>
              </a:rPr>
              <a:t>No se procede a la liquidación mientras existan controversias pendientes de resolver.</a:t>
            </a:r>
          </a:p>
        </p:txBody>
      </p:sp>
    </p:spTree>
    <p:extLst>
      <p:ext uri="{BB962C8B-B14F-4D97-AF65-F5344CB8AC3E}">
        <p14:creationId xmlns:p14="http://schemas.microsoft.com/office/powerpoint/2010/main" val="202058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25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title"/>
          </p:nvPr>
        </p:nvSpPr>
        <p:spPr>
          <a:xfrm>
            <a:off x="2830900" y="702385"/>
            <a:ext cx="9357926" cy="710391"/>
          </a:xfrm>
          <a:noFill/>
          <a:ln>
            <a:solidFill>
              <a:schemeClr val="tx1"/>
            </a:solidFill>
          </a:ln>
        </p:spPr>
        <p:txBody>
          <a:bodyPr>
            <a:normAutofit/>
          </a:bodyPr>
          <a:lstStyle/>
          <a:p>
            <a:pPr>
              <a:defRPr/>
            </a:pPr>
            <a:r>
              <a:rPr lang="es-ES_tradnl" sz="3499" dirty="0" smtClean="0">
                <a:solidFill>
                  <a:srgbClr val="FF0000"/>
                </a:solidFill>
                <a:latin typeface="Arial Black" panose="020B0A04020102020204" pitchFamily="34" charset="0"/>
              </a:rPr>
              <a:t>CASO 08 </a:t>
            </a:r>
            <a:endParaRPr lang="en-GB" sz="3499" dirty="0">
              <a:solidFill>
                <a:srgbClr val="FF0000"/>
              </a:solidFill>
              <a:latin typeface="Arial Black" panose="020B0A04020102020204" pitchFamily="34" charset="0"/>
            </a:endParaRPr>
          </a:p>
        </p:txBody>
      </p:sp>
      <p:sp>
        <p:nvSpPr>
          <p:cNvPr id="6" name="Llamada rectangular redondeada 5"/>
          <p:cNvSpPr/>
          <p:nvPr/>
        </p:nvSpPr>
        <p:spPr>
          <a:xfrm>
            <a:off x="3994698" y="2578323"/>
            <a:ext cx="7352972" cy="2307624"/>
          </a:xfrm>
          <a:prstGeom prst="wedgeRoundRectCallout">
            <a:avLst>
              <a:gd name="adj1" fmla="val -69481"/>
              <a:gd name="adj2" fmla="val 46162"/>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s-PE" sz="1500" b="1" dirty="0">
              <a:solidFill>
                <a:schemeClr val="tx1"/>
              </a:solidFill>
              <a:latin typeface="Arial "/>
              <a:cs typeface="Times New Roman" panose="02020603050405020304" pitchFamily="18" charset="0"/>
            </a:endParaRPr>
          </a:p>
          <a:p>
            <a:pPr algn="just">
              <a:defRPr/>
            </a:pPr>
            <a:endParaRPr lang="es-PE" sz="1500" dirty="0">
              <a:solidFill>
                <a:schemeClr val="tx1"/>
              </a:solidFill>
              <a:latin typeface="Arial "/>
            </a:endParaRPr>
          </a:p>
          <a:p>
            <a:pPr algn="just">
              <a:defRPr/>
            </a:pPr>
            <a:r>
              <a:rPr lang="es-PE" sz="1500" dirty="0">
                <a:solidFill>
                  <a:schemeClr val="accent4">
                    <a:lumMod val="50000"/>
                  </a:schemeClr>
                </a:solidFill>
                <a:latin typeface="Arial "/>
              </a:rPr>
              <a:t>SI MEDIANTE </a:t>
            </a:r>
            <a:r>
              <a:rPr lang="es-PE" sz="1500" b="1" dirty="0">
                <a:solidFill>
                  <a:schemeClr val="accent4">
                    <a:lumMod val="50000"/>
                  </a:schemeClr>
                </a:solidFill>
                <a:latin typeface="Arial "/>
              </a:rPr>
              <a:t>RESOLUCIÓN DE ALCALDÍA N° 0001-2018-MPS/A</a:t>
            </a:r>
            <a:r>
              <a:rPr lang="es-PE" sz="1500" dirty="0">
                <a:solidFill>
                  <a:schemeClr val="accent4">
                    <a:lumMod val="50000"/>
                  </a:schemeClr>
                </a:solidFill>
                <a:latin typeface="Arial "/>
              </a:rPr>
              <a:t>, DE FECHA 15 DE ENERO DE 2018, </a:t>
            </a:r>
            <a:r>
              <a:rPr lang="es-PE" sz="1500" b="1" dirty="0">
                <a:solidFill>
                  <a:schemeClr val="accent4">
                    <a:lumMod val="50000"/>
                  </a:schemeClr>
                </a:solidFill>
                <a:latin typeface="Arial "/>
              </a:rPr>
              <a:t>SE APRUEBA EL ADICIONAL DE OBRA </a:t>
            </a:r>
            <a:r>
              <a:rPr lang="es-PE" sz="1500" dirty="0">
                <a:solidFill>
                  <a:schemeClr val="accent4">
                    <a:lumMod val="50000"/>
                  </a:schemeClr>
                </a:solidFill>
                <a:latin typeface="Arial "/>
              </a:rPr>
              <a:t>N° 01, A FAVOR DEL </a:t>
            </a:r>
            <a:r>
              <a:rPr lang="es-PE" sz="1500" b="1" dirty="0">
                <a:solidFill>
                  <a:schemeClr val="accent6">
                    <a:lumMod val="50000"/>
                  </a:schemeClr>
                </a:solidFill>
                <a:latin typeface="Arial "/>
              </a:rPr>
              <a:t>CONSORCIO LOS CUPIDOS ARMADOS</a:t>
            </a:r>
            <a:r>
              <a:rPr lang="es-PE" sz="1500" dirty="0">
                <a:solidFill>
                  <a:schemeClr val="accent4">
                    <a:lumMod val="50000"/>
                  </a:schemeClr>
                </a:solidFill>
                <a:latin typeface="Arial "/>
              </a:rPr>
              <a:t>, Y MEDIANTE </a:t>
            </a:r>
            <a:r>
              <a:rPr lang="es-PE" sz="1500" b="1" dirty="0">
                <a:solidFill>
                  <a:schemeClr val="accent4">
                    <a:lumMod val="50000"/>
                  </a:schemeClr>
                </a:solidFill>
                <a:latin typeface="Arial "/>
              </a:rPr>
              <a:t>RESOLUCIÓN DE ALCALDÍA N° 0002-2018-MPS/A</a:t>
            </a:r>
            <a:r>
              <a:rPr lang="es-PE" sz="1500" dirty="0">
                <a:solidFill>
                  <a:schemeClr val="accent4">
                    <a:lumMod val="50000"/>
                  </a:schemeClr>
                </a:solidFill>
                <a:latin typeface="Arial "/>
              </a:rPr>
              <a:t>, DE FECHA 11 DE MAYO DE 2018, </a:t>
            </a:r>
            <a:r>
              <a:rPr lang="es-PE" sz="1500" b="1" dirty="0">
                <a:solidFill>
                  <a:schemeClr val="accent4">
                    <a:lumMod val="50000"/>
                  </a:schemeClr>
                </a:solidFill>
                <a:latin typeface="Arial "/>
              </a:rPr>
              <a:t>SE DECLARA LA NULIDAD DEL ADICIONAL </a:t>
            </a:r>
            <a:r>
              <a:rPr lang="es-PE" sz="1500" dirty="0">
                <a:solidFill>
                  <a:schemeClr val="accent4">
                    <a:lumMod val="50000"/>
                  </a:schemeClr>
                </a:solidFill>
                <a:latin typeface="Arial "/>
              </a:rPr>
              <a:t>APROBADO</a:t>
            </a:r>
            <a:r>
              <a:rPr lang="es-PE" sz="1500" b="1" dirty="0">
                <a:solidFill>
                  <a:schemeClr val="accent4">
                    <a:lumMod val="50000"/>
                  </a:schemeClr>
                </a:solidFill>
                <a:latin typeface="Arial "/>
              </a:rPr>
              <a:t> </a:t>
            </a:r>
            <a:r>
              <a:rPr lang="es-PE" sz="1500" dirty="0">
                <a:solidFill>
                  <a:schemeClr val="accent4">
                    <a:lumMod val="50000"/>
                  </a:schemeClr>
                </a:solidFill>
                <a:latin typeface="Arial "/>
              </a:rPr>
              <a:t>MEDIANTE</a:t>
            </a:r>
            <a:r>
              <a:rPr lang="es-PE" sz="1500" b="1" dirty="0">
                <a:solidFill>
                  <a:schemeClr val="accent4">
                    <a:lumMod val="50000"/>
                  </a:schemeClr>
                </a:solidFill>
                <a:latin typeface="Arial "/>
              </a:rPr>
              <a:t> </a:t>
            </a:r>
            <a:r>
              <a:rPr lang="es-PE" sz="1500" dirty="0">
                <a:solidFill>
                  <a:schemeClr val="accent4">
                    <a:lumMod val="50000"/>
                  </a:schemeClr>
                </a:solidFill>
                <a:latin typeface="Arial "/>
              </a:rPr>
              <a:t>RESOLUCIÓN DE ALCALDÍA N° 0001-2018-MPS/A, QUE DICHO SEA DE PASO AL ADICONAL YA FUE TERMINADO.   </a:t>
            </a:r>
          </a:p>
          <a:p>
            <a:pPr>
              <a:defRPr/>
            </a:pPr>
            <a:endParaRPr lang="es-PE" sz="1500" b="1" dirty="0">
              <a:solidFill>
                <a:schemeClr val="tx1"/>
              </a:solidFill>
              <a:latin typeface="Arial "/>
            </a:endParaRPr>
          </a:p>
          <a:p>
            <a:pPr>
              <a:defRPr/>
            </a:pPr>
            <a:r>
              <a:rPr lang="es-PE" sz="1500" b="1" dirty="0">
                <a:solidFill>
                  <a:srgbClr val="FF0000"/>
                </a:solidFill>
                <a:latin typeface="Arial "/>
              </a:rPr>
              <a:t>QUE ACCIONES ADOPTARÍA AL RESPECTO USTED??</a:t>
            </a:r>
            <a:r>
              <a:rPr lang="es-PE" sz="1500" dirty="0">
                <a:solidFill>
                  <a:srgbClr val="FF0000"/>
                </a:solidFill>
                <a:latin typeface="Arial "/>
              </a:rPr>
              <a:t>   </a:t>
            </a:r>
          </a:p>
          <a:p>
            <a:pPr>
              <a:defRPr/>
            </a:pPr>
            <a:endParaRPr lang="es-PE" sz="1500" b="1" dirty="0">
              <a:solidFill>
                <a:schemeClr val="tx1"/>
              </a:solidFill>
              <a:latin typeface="Arial "/>
            </a:endParaRPr>
          </a:p>
          <a:p>
            <a:pPr algn="just">
              <a:defRPr/>
            </a:pPr>
            <a:endParaRPr lang="es-PE" sz="1500" dirty="0">
              <a:solidFill>
                <a:schemeClr val="tx1"/>
              </a:solidFill>
              <a:latin typeface="Arial "/>
            </a:endParaRPr>
          </a:p>
        </p:txBody>
      </p:sp>
      <p:pic>
        <p:nvPicPr>
          <p:cNvPr id="80903" name="Picture 4"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090" y="1767322"/>
            <a:ext cx="3332883" cy="333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872114"/>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lamada rectangular redondeada 5"/>
          <p:cNvSpPr/>
          <p:nvPr/>
        </p:nvSpPr>
        <p:spPr>
          <a:xfrm>
            <a:off x="2494012" y="1916832"/>
            <a:ext cx="6019819" cy="4031201"/>
          </a:xfrm>
          <a:prstGeom prst="wedgeRoundRectCallout">
            <a:avLst>
              <a:gd name="adj1" fmla="val 61068"/>
              <a:gd name="adj2" fmla="val 6126"/>
              <a:gd name="adj3" fmla="val 16667"/>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s-PE" sz="1500" b="1" dirty="0">
              <a:solidFill>
                <a:schemeClr val="tx1"/>
              </a:solidFill>
              <a:latin typeface="Arial "/>
              <a:cs typeface="Times New Roman" panose="02020603050405020304" pitchFamily="18" charset="0"/>
            </a:endParaRPr>
          </a:p>
          <a:p>
            <a:pPr algn="just">
              <a:defRPr/>
            </a:pPr>
            <a:endParaRPr lang="es-PE" sz="1500" dirty="0">
              <a:solidFill>
                <a:schemeClr val="tx1"/>
              </a:solidFill>
              <a:latin typeface="Arial "/>
            </a:endParaRPr>
          </a:p>
          <a:p>
            <a:pPr algn="just">
              <a:defRPr/>
            </a:pPr>
            <a:r>
              <a:rPr lang="es-PE" sz="1500" b="1" dirty="0">
                <a:solidFill>
                  <a:schemeClr val="tx1"/>
                </a:solidFill>
                <a:latin typeface="Arial "/>
              </a:rPr>
              <a:t>LA DECISIÓN DE LA ENTIDAD</a:t>
            </a:r>
            <a:r>
              <a:rPr lang="es-PE" sz="1500" dirty="0">
                <a:solidFill>
                  <a:schemeClr val="tx1"/>
                </a:solidFill>
                <a:latin typeface="Arial "/>
              </a:rPr>
              <a:t> </a:t>
            </a:r>
            <a:r>
              <a:rPr lang="es-PE" sz="1500" b="1" dirty="0">
                <a:solidFill>
                  <a:schemeClr val="tx1"/>
                </a:solidFill>
                <a:latin typeface="Arial "/>
              </a:rPr>
              <a:t>DE </a:t>
            </a:r>
            <a:r>
              <a:rPr lang="es-PE" sz="1500" b="1" u="sng" dirty="0">
                <a:solidFill>
                  <a:schemeClr val="tx1"/>
                </a:solidFill>
                <a:latin typeface="Arial "/>
              </a:rPr>
              <a:t>APROBAR O NO</a:t>
            </a:r>
            <a:r>
              <a:rPr lang="es-PE" sz="1500" b="1" dirty="0">
                <a:solidFill>
                  <a:schemeClr val="tx1"/>
                </a:solidFill>
                <a:latin typeface="Arial "/>
              </a:rPr>
              <a:t> </a:t>
            </a:r>
            <a:r>
              <a:rPr lang="es-PE" sz="1500" dirty="0">
                <a:solidFill>
                  <a:schemeClr val="tx1"/>
                </a:solidFill>
                <a:latin typeface="Arial "/>
              </a:rPr>
              <a:t>LA EJECUCIÓN DE PRESTACIONES ADICIONALES, </a:t>
            </a:r>
            <a:r>
              <a:rPr lang="es-PE" sz="1500" b="1" u="sng" dirty="0">
                <a:solidFill>
                  <a:schemeClr val="tx1"/>
                </a:solidFill>
                <a:latin typeface="Arial "/>
              </a:rPr>
              <a:t>NO PUEDE SER SOMETIDA A CONCILIACIÓN, NI ARBITRAJE</a:t>
            </a:r>
            <a:r>
              <a:rPr lang="es-PE" sz="1500" dirty="0">
                <a:solidFill>
                  <a:schemeClr val="tx1"/>
                </a:solidFill>
                <a:latin typeface="Arial "/>
              </a:rPr>
              <a:t> NI A LA JUNTA DE RESOLUCIÓN DE DISPUTAS, SEGÚN EL NUMERAL 45.1) DEL ARTÍCULO 45° DE LA LEY DE CONTRATACIONES DEL ESTADO – LEY N° 30225, QUE SEÑALA; </a:t>
            </a:r>
            <a:r>
              <a:rPr lang="es-PE" sz="1500" i="1" dirty="0">
                <a:solidFill>
                  <a:schemeClr val="tx1"/>
                </a:solidFill>
                <a:latin typeface="Arial "/>
              </a:rPr>
              <a:t>LA DECISIÓN DE LA ENTIDAD O DE LA CONTRALORÍA GENERAL DE LA REPÚBLICA DE A</a:t>
            </a:r>
            <a:r>
              <a:rPr lang="es-PE" sz="1500" b="1" i="1" dirty="0">
                <a:solidFill>
                  <a:schemeClr val="tx1"/>
                </a:solidFill>
                <a:latin typeface="Arial "/>
              </a:rPr>
              <a:t>PROBAR O NO LA EJECUCIÓN DE PRESTACIONES ADICIONALES, NO PUEDE SER SOMETIDA A CONCILIACIÓN, NI ARBITRAJE </a:t>
            </a:r>
            <a:r>
              <a:rPr lang="es-PE" sz="1500" i="1" dirty="0">
                <a:solidFill>
                  <a:schemeClr val="tx1"/>
                </a:solidFill>
                <a:latin typeface="Arial "/>
              </a:rPr>
              <a:t>NI A LA JUNTA DE RESOLUCIÓN DE DISPUTAS.</a:t>
            </a:r>
          </a:p>
          <a:p>
            <a:pPr algn="just">
              <a:defRPr/>
            </a:pPr>
            <a:endParaRPr lang="es-PE" sz="1500" i="1" dirty="0">
              <a:solidFill>
                <a:schemeClr val="tx1"/>
              </a:solidFill>
              <a:latin typeface="Arial "/>
            </a:endParaRPr>
          </a:p>
          <a:p>
            <a:pPr algn="just">
              <a:defRPr/>
            </a:pPr>
            <a:r>
              <a:rPr lang="es-PE" sz="1500" dirty="0">
                <a:solidFill>
                  <a:schemeClr val="tx1"/>
                </a:solidFill>
                <a:latin typeface="Arial "/>
              </a:rPr>
              <a:t>TAMPOCO PUEDE SER CUESTIONADA A TRAVÉS DE UNA </a:t>
            </a:r>
            <a:r>
              <a:rPr lang="es-PE" sz="1500" b="1" dirty="0">
                <a:solidFill>
                  <a:schemeClr val="tx1"/>
                </a:solidFill>
                <a:latin typeface="Arial "/>
              </a:rPr>
              <a:t>NULIDAD YA QUE NO TIPIFICA EN NINGUNA DE LAS CASUALES PREVISTAS EN</a:t>
            </a:r>
            <a:r>
              <a:rPr lang="es-PE" sz="1500" dirty="0">
                <a:solidFill>
                  <a:schemeClr val="tx1"/>
                </a:solidFill>
                <a:latin typeface="Arial "/>
              </a:rPr>
              <a:t> EL ARTÍCULO 44° DE LA LEY DE CONTRATACIONES DEL ESTADO – LEY N° 30225 </a:t>
            </a:r>
          </a:p>
          <a:p>
            <a:pPr algn="just">
              <a:defRPr/>
            </a:pPr>
            <a:endParaRPr lang="es-PE" sz="1500" b="1" dirty="0">
              <a:solidFill>
                <a:schemeClr val="tx1"/>
              </a:solidFill>
              <a:latin typeface="Arial "/>
            </a:endParaRPr>
          </a:p>
          <a:p>
            <a:pPr algn="just">
              <a:defRPr/>
            </a:pPr>
            <a:endParaRPr lang="es-PE" sz="1500" dirty="0">
              <a:solidFill>
                <a:schemeClr val="tx1"/>
              </a:solidFill>
              <a:latin typeface="Arial "/>
            </a:endParaRPr>
          </a:p>
        </p:txBody>
      </p:sp>
      <p:sp>
        <p:nvSpPr>
          <p:cNvPr id="6152" name="Rectangle 8"/>
          <p:cNvSpPr>
            <a:spLocks noGrp="1" noChangeArrowheads="1"/>
          </p:cNvSpPr>
          <p:nvPr>
            <p:ph type="title"/>
          </p:nvPr>
        </p:nvSpPr>
        <p:spPr>
          <a:xfrm>
            <a:off x="1967029" y="702385"/>
            <a:ext cx="10221797" cy="926859"/>
          </a:xfrm>
          <a:ln>
            <a:solidFill>
              <a:schemeClr val="accent4">
                <a:lumMod val="50000"/>
              </a:schemeClr>
            </a:solidFill>
          </a:ln>
        </p:spPr>
        <p:txBody>
          <a:bodyPr>
            <a:normAutofit/>
          </a:bodyPr>
          <a:lstStyle/>
          <a:p>
            <a:pPr>
              <a:defRPr/>
            </a:pPr>
            <a:r>
              <a:rPr lang="es-ES_tradnl" sz="3499" dirty="0">
                <a:solidFill>
                  <a:srgbClr val="FF0000"/>
                </a:solidFill>
                <a:latin typeface="Arial Black" panose="020B0A04020102020204" pitchFamily="34" charset="0"/>
              </a:rPr>
              <a:t>RESPUESTA</a:t>
            </a:r>
            <a:endParaRPr lang="en-GB" sz="3499" dirty="0">
              <a:solidFill>
                <a:srgbClr val="FF0000"/>
              </a:solidFill>
              <a:latin typeface="Arial Black" panose="020B0A04020102020204" pitchFamily="34" charset="0"/>
            </a:endParaRPr>
          </a:p>
        </p:txBody>
      </p:sp>
      <p:sp>
        <p:nvSpPr>
          <p:cNvPr id="82951" name="AutoShape 2" descr="Imagen relacionada"/>
          <p:cNvSpPr>
            <a:spLocks noChangeAspect="1" noChangeArrowheads="1"/>
          </p:cNvSpPr>
          <p:nvPr/>
        </p:nvSpPr>
        <p:spPr bwMode="auto">
          <a:xfrm>
            <a:off x="144425" y="-143531"/>
            <a:ext cx="304721" cy="30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a:lnSpc>
                <a:spcPct val="100000"/>
              </a:lnSpc>
              <a:spcBef>
                <a:spcPct val="0"/>
              </a:spcBef>
              <a:buFontTx/>
              <a:buNone/>
            </a:pPr>
            <a:endParaRPr lang="es-PE" sz="1799"/>
          </a:p>
        </p:txBody>
      </p:sp>
      <p:pic>
        <p:nvPicPr>
          <p:cNvPr id="82953" name="Picture 8"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58708" y="2204864"/>
            <a:ext cx="1530189"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738668"/>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7" name="Picture 4" descr="Resultado de imagen para gracias totales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89908" y="1708599"/>
            <a:ext cx="3809008" cy="190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1 Tabla"/>
          <p:cNvGraphicFramePr>
            <a:graphicFrameLocks noGrp="1"/>
          </p:cNvGraphicFramePr>
          <p:nvPr>
            <p:extLst/>
          </p:nvPr>
        </p:nvGraphicFramePr>
        <p:xfrm>
          <a:off x="973170" y="3540188"/>
          <a:ext cx="10011343" cy="1944880"/>
        </p:xfrm>
        <a:graphic>
          <a:graphicData uri="http://schemas.openxmlformats.org/drawingml/2006/table">
            <a:tbl>
              <a:tblPr firstRow="1" firstCol="1" bandRow="1">
                <a:tableStyleId>{5C22544A-7EE6-4342-B048-85BDC9FD1C3A}</a:tableStyleId>
              </a:tblPr>
              <a:tblGrid>
                <a:gridCol w="10011343"/>
              </a:tblGrid>
              <a:tr h="1944880">
                <a:tc>
                  <a:txBody>
                    <a:bodyPr/>
                    <a:lstStyle/>
                    <a:p>
                      <a:pPr marL="228600" algn="ctr">
                        <a:lnSpc>
                          <a:spcPct val="115000"/>
                        </a:lnSpc>
                        <a:spcAft>
                          <a:spcPts val="0"/>
                        </a:spcAft>
                      </a:pPr>
                      <a:r>
                        <a:rPr lang="es-ES" sz="1300" b="0" dirty="0">
                          <a:ln>
                            <a:noFill/>
                          </a:ln>
                          <a:solidFill>
                            <a:schemeClr val="tx1"/>
                          </a:solidFill>
                          <a:effectLst/>
                        </a:rPr>
                        <a:t> </a:t>
                      </a:r>
                      <a:endParaRPr lang="es-ES" sz="1300" b="0" dirty="0" smtClean="0">
                        <a:ln>
                          <a:noFill/>
                        </a:ln>
                        <a:solidFill>
                          <a:schemeClr val="tx1"/>
                        </a:solidFill>
                        <a:effectLst/>
                      </a:endParaRPr>
                    </a:p>
                    <a:p>
                      <a:pPr marL="228600" marR="0" indent="0" algn="ctr" defTabSz="914400" rtl="0" eaLnBrk="1" fontAlgn="auto" latinLnBrk="0" hangingPunct="1">
                        <a:lnSpc>
                          <a:spcPct val="115000"/>
                        </a:lnSpc>
                        <a:spcBef>
                          <a:spcPts val="0"/>
                        </a:spcBef>
                        <a:spcAft>
                          <a:spcPts val="0"/>
                        </a:spcAft>
                        <a:buClrTx/>
                        <a:buSzTx/>
                        <a:buFontTx/>
                        <a:buNone/>
                        <a:tabLst/>
                        <a:defRPr/>
                      </a:pPr>
                      <a:r>
                        <a:rPr lang="es-ES" sz="1700" b="1" dirty="0" smtClean="0">
                          <a:ln>
                            <a:noFill/>
                          </a:ln>
                          <a:solidFill>
                            <a:schemeClr val="tx1"/>
                          </a:solidFill>
                          <a:effectLst/>
                        </a:rPr>
                        <a:t>ABOG. JANIER CABRERA ANYAIPOMA</a:t>
                      </a:r>
                      <a:endParaRPr lang="es-PE" sz="1700" b="1" dirty="0" smtClean="0">
                        <a:ln>
                          <a:noFill/>
                        </a:ln>
                        <a:solidFill>
                          <a:schemeClr val="tx1"/>
                        </a:solidFill>
                        <a:effectLst/>
                        <a:latin typeface="+mn-lt"/>
                        <a:ea typeface="Times New Roman"/>
                        <a:cs typeface="Times New Roman"/>
                      </a:endParaRPr>
                    </a:p>
                    <a:p>
                      <a:pPr marL="342900" lvl="0" indent="-342900" algn="ctr">
                        <a:lnSpc>
                          <a:spcPct val="115000"/>
                        </a:lnSpc>
                        <a:spcAft>
                          <a:spcPts val="0"/>
                        </a:spcAft>
                        <a:buClr>
                          <a:srgbClr val="000000"/>
                        </a:buClr>
                        <a:buFont typeface="Wingdings"/>
                        <a:buChar char=""/>
                      </a:pPr>
                      <a:r>
                        <a:rPr lang="es-ES" sz="1300" b="0" dirty="0" smtClean="0">
                          <a:ln>
                            <a:noFill/>
                          </a:ln>
                          <a:solidFill>
                            <a:schemeClr val="tx1"/>
                          </a:solidFill>
                          <a:effectLst/>
                        </a:rPr>
                        <a:t>Ex </a:t>
                      </a:r>
                      <a:r>
                        <a:rPr lang="es-ES" sz="1300" b="0" dirty="0">
                          <a:ln>
                            <a:noFill/>
                          </a:ln>
                          <a:solidFill>
                            <a:schemeClr val="tx1"/>
                          </a:solidFill>
                          <a:effectLst/>
                        </a:rPr>
                        <a:t>– Jefe Zonal Huancayo – </a:t>
                      </a:r>
                      <a:r>
                        <a:rPr lang="es-ES" sz="1300" b="0" dirty="0" smtClean="0">
                          <a:ln>
                            <a:noFill/>
                          </a:ln>
                          <a:solidFill>
                            <a:schemeClr val="tx1"/>
                          </a:solidFill>
                          <a:effectLst/>
                        </a:rPr>
                        <a:t>OSCE</a:t>
                      </a:r>
                    </a:p>
                    <a:p>
                      <a:pPr marL="342900" lvl="0" indent="-342900" algn="ctr">
                        <a:lnSpc>
                          <a:spcPct val="115000"/>
                        </a:lnSpc>
                        <a:spcAft>
                          <a:spcPts val="0"/>
                        </a:spcAft>
                        <a:buClr>
                          <a:srgbClr val="000000"/>
                        </a:buClr>
                        <a:buFont typeface="Wingdings"/>
                        <a:buChar char=""/>
                      </a:pPr>
                      <a:r>
                        <a:rPr lang="es-ES" sz="1300" b="0" dirty="0" smtClean="0">
                          <a:ln>
                            <a:noFill/>
                          </a:ln>
                          <a:solidFill>
                            <a:schemeClr val="tx1"/>
                          </a:solidFill>
                          <a:effectLst/>
                        </a:rPr>
                        <a:t>Capacitador</a:t>
                      </a:r>
                      <a:r>
                        <a:rPr lang="es-ES" sz="1300" b="0" baseline="0" dirty="0" smtClean="0">
                          <a:ln>
                            <a:noFill/>
                          </a:ln>
                          <a:solidFill>
                            <a:schemeClr val="tx1"/>
                          </a:solidFill>
                          <a:effectLst/>
                        </a:rPr>
                        <a:t> del Colegio de Ingenieros – Regional Junín  </a:t>
                      </a:r>
                      <a:endParaRPr lang="es-PE" sz="1300" b="0" dirty="0">
                        <a:ln>
                          <a:noFill/>
                        </a:ln>
                        <a:solidFill>
                          <a:schemeClr val="tx1"/>
                        </a:solidFill>
                        <a:effectLst/>
                      </a:endParaRPr>
                    </a:p>
                    <a:p>
                      <a:pPr marL="342900" lvl="0" indent="-342900" algn="ctr">
                        <a:lnSpc>
                          <a:spcPct val="115000"/>
                        </a:lnSpc>
                        <a:spcAft>
                          <a:spcPts val="0"/>
                        </a:spcAft>
                        <a:buClr>
                          <a:srgbClr val="000000"/>
                        </a:buClr>
                        <a:buFont typeface="Wingdings"/>
                        <a:buChar char=""/>
                      </a:pPr>
                      <a:r>
                        <a:rPr lang="es-ES" sz="1300" b="0" dirty="0">
                          <a:ln>
                            <a:noFill/>
                          </a:ln>
                          <a:solidFill>
                            <a:schemeClr val="tx1"/>
                          </a:solidFill>
                          <a:effectLst/>
                        </a:rPr>
                        <a:t>Arbitro </a:t>
                      </a:r>
                      <a:r>
                        <a:rPr lang="es-ES" sz="1300" b="0" dirty="0" smtClean="0">
                          <a:ln>
                            <a:noFill/>
                          </a:ln>
                          <a:solidFill>
                            <a:schemeClr val="tx1"/>
                          </a:solidFill>
                          <a:effectLst/>
                        </a:rPr>
                        <a:t>OSCE </a:t>
                      </a:r>
                      <a:endParaRPr lang="es-PE" sz="1300" b="0" dirty="0">
                        <a:ln>
                          <a:noFill/>
                        </a:ln>
                        <a:solidFill>
                          <a:schemeClr val="tx1"/>
                        </a:solidFill>
                        <a:effectLst/>
                      </a:endParaRPr>
                    </a:p>
                    <a:p>
                      <a:pPr marL="342900" lvl="0" indent="-342900" algn="ctr">
                        <a:lnSpc>
                          <a:spcPct val="115000"/>
                        </a:lnSpc>
                        <a:spcAft>
                          <a:spcPts val="0"/>
                        </a:spcAft>
                        <a:buFont typeface="Wingdings"/>
                        <a:buChar char=""/>
                        <a:tabLst>
                          <a:tab pos="228600" algn="l"/>
                        </a:tabLst>
                      </a:pPr>
                      <a:r>
                        <a:rPr lang="es-ES" sz="1300" b="0" dirty="0" smtClean="0">
                          <a:ln>
                            <a:noFill/>
                          </a:ln>
                          <a:solidFill>
                            <a:schemeClr val="tx1"/>
                          </a:solidFill>
                          <a:effectLst/>
                        </a:rPr>
                        <a:t>Asesor </a:t>
                      </a:r>
                      <a:r>
                        <a:rPr lang="es-ES" sz="1300" b="0" dirty="0">
                          <a:ln>
                            <a:noFill/>
                          </a:ln>
                          <a:solidFill>
                            <a:schemeClr val="tx1"/>
                          </a:solidFill>
                          <a:effectLst/>
                        </a:rPr>
                        <a:t>&amp; Consultor de Empresas Privadas y Públicas.  </a:t>
                      </a:r>
                      <a:endParaRPr lang="es-ES" sz="1300" b="0" dirty="0" smtClean="0">
                        <a:ln>
                          <a:noFill/>
                        </a:ln>
                        <a:solidFill>
                          <a:schemeClr val="tx1"/>
                        </a:solidFill>
                        <a:effectLst/>
                      </a:endParaRPr>
                    </a:p>
                  </a:txBody>
                  <a:tcPr marL="68565" marR="6856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 name="Rectángulo 4"/>
          <p:cNvSpPr/>
          <p:nvPr/>
        </p:nvSpPr>
        <p:spPr>
          <a:xfrm>
            <a:off x="1233256" y="5354248"/>
            <a:ext cx="4861157" cy="564175"/>
          </a:xfrm>
          <a:prstGeom prst="rect">
            <a:avLst/>
          </a:prstGeom>
        </p:spPr>
        <p:txBody>
          <a:bodyPr wrap="square">
            <a:spAutoFit/>
          </a:bodyPr>
          <a:lstStyle/>
          <a:p>
            <a:pPr algn="ctr">
              <a:lnSpc>
                <a:spcPct val="115000"/>
              </a:lnSpc>
              <a:tabLst>
                <a:tab pos="304701" algn="l"/>
              </a:tabLst>
            </a:pPr>
            <a:r>
              <a:rPr lang="es-ES" sz="2666" b="1" dirty="0"/>
              <a:t>jca_abogado@Hotmail.com</a:t>
            </a:r>
          </a:p>
        </p:txBody>
      </p:sp>
      <p:sp>
        <p:nvSpPr>
          <p:cNvPr id="6" name="Rectángulo 5"/>
          <p:cNvSpPr/>
          <p:nvPr/>
        </p:nvSpPr>
        <p:spPr>
          <a:xfrm>
            <a:off x="7124341" y="5209119"/>
            <a:ext cx="2502593" cy="1036039"/>
          </a:xfrm>
          <a:prstGeom prst="rect">
            <a:avLst/>
          </a:prstGeom>
        </p:spPr>
        <p:txBody>
          <a:bodyPr wrap="square">
            <a:spAutoFit/>
          </a:bodyPr>
          <a:lstStyle/>
          <a:p>
            <a:pPr algn="ctr">
              <a:lnSpc>
                <a:spcPct val="115000"/>
              </a:lnSpc>
              <a:tabLst>
                <a:tab pos="304701" algn="l"/>
              </a:tabLst>
            </a:pPr>
            <a:r>
              <a:rPr lang="es-ES" sz="2666" b="1" dirty="0"/>
              <a:t>949555606 </a:t>
            </a:r>
          </a:p>
          <a:p>
            <a:pPr algn="ctr">
              <a:lnSpc>
                <a:spcPct val="115000"/>
              </a:lnSpc>
              <a:tabLst>
                <a:tab pos="304701" algn="l"/>
              </a:tabLst>
            </a:pPr>
            <a:r>
              <a:rPr lang="es-ES" sz="2666" b="1" dirty="0"/>
              <a:t>064-232203 </a:t>
            </a:r>
          </a:p>
        </p:txBody>
      </p:sp>
      <p:pic>
        <p:nvPicPr>
          <p:cNvPr id="9" name="Picture 8"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3962" y="5152094"/>
            <a:ext cx="1227012" cy="12270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Resultado de imagen para corre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46" t="23396" r="15244" b="24595"/>
          <a:stretch/>
        </p:blipFill>
        <p:spPr bwMode="auto">
          <a:xfrm rot="10800000" flipV="1">
            <a:off x="136693" y="5192809"/>
            <a:ext cx="1363989" cy="10523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2751097" y="6302181"/>
            <a:ext cx="9254302" cy="399946"/>
          </a:xfrm>
          <a:prstGeom prst="rect">
            <a:avLst/>
          </a:prstGeom>
          <a:noFill/>
        </p:spPr>
        <p:txBody>
          <a:bodyPr>
            <a:spAutoFit/>
          </a:bodyPr>
          <a:lstStyle/>
          <a:p>
            <a:pPr algn="r">
              <a:defRPr/>
            </a:pPr>
            <a:r>
              <a:rPr lang="es-ES" sz="1999" b="1" dirty="0">
                <a:ln w="0"/>
                <a:solidFill>
                  <a:schemeClr val="accent2">
                    <a:lumMod val="50000"/>
                  </a:schemeClr>
                </a:solidFill>
                <a:latin typeface="Arial" panose="020B0604020202020204" pitchFamily="34" charset="0"/>
                <a:cs typeface="Arial" panose="020B0604020202020204" pitchFamily="34" charset="0"/>
              </a:rPr>
              <a:t>Huancayo, </a:t>
            </a:r>
            <a:r>
              <a:rPr lang="es-ES" sz="1999" b="1" dirty="0" smtClean="0">
                <a:ln w="0"/>
                <a:solidFill>
                  <a:schemeClr val="accent2">
                    <a:lumMod val="50000"/>
                  </a:schemeClr>
                </a:solidFill>
                <a:latin typeface="Arial" panose="020B0604020202020204" pitchFamily="34" charset="0"/>
                <a:cs typeface="Arial" panose="020B0604020202020204" pitchFamily="34" charset="0"/>
              </a:rPr>
              <a:t>27 </a:t>
            </a:r>
            <a:r>
              <a:rPr lang="es-ES" sz="1999" b="1" dirty="0">
                <a:ln w="0"/>
                <a:solidFill>
                  <a:schemeClr val="accent2">
                    <a:lumMod val="50000"/>
                  </a:schemeClr>
                </a:solidFill>
                <a:latin typeface="Arial" panose="020B0604020202020204" pitchFamily="34" charset="0"/>
                <a:cs typeface="Arial" panose="020B0604020202020204" pitchFamily="34" charset="0"/>
              </a:rPr>
              <a:t>de Setiembre de 2018</a:t>
            </a:r>
          </a:p>
        </p:txBody>
      </p:sp>
    </p:spTree>
    <p:extLst>
      <p:ext uri="{BB962C8B-B14F-4D97-AF65-F5344CB8AC3E}">
        <p14:creationId xmlns:p14="http://schemas.microsoft.com/office/powerpoint/2010/main" val="1112230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Marcador de número de diapositiva 4"/>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765" indent="-285679">
              <a:defRPr>
                <a:solidFill>
                  <a:schemeClr val="tx1"/>
                </a:solidFill>
                <a:latin typeface="Arial" panose="020B0604020202020204" pitchFamily="34" charset="0"/>
                <a:cs typeface="Arial" panose="020B0604020202020204" pitchFamily="34" charset="0"/>
              </a:defRPr>
            </a:lvl2pPr>
            <a:lvl3pPr marL="1142714" indent="-228543">
              <a:defRPr>
                <a:solidFill>
                  <a:schemeClr val="tx1"/>
                </a:solidFill>
                <a:latin typeface="Arial" panose="020B0604020202020204" pitchFamily="34" charset="0"/>
                <a:cs typeface="Arial" panose="020B0604020202020204" pitchFamily="34" charset="0"/>
              </a:defRPr>
            </a:lvl3pPr>
            <a:lvl4pPr marL="1599800" indent="-228543">
              <a:defRPr>
                <a:solidFill>
                  <a:schemeClr val="tx1"/>
                </a:solidFill>
                <a:latin typeface="Arial" panose="020B0604020202020204" pitchFamily="34" charset="0"/>
                <a:cs typeface="Arial" panose="020B0604020202020204" pitchFamily="34" charset="0"/>
              </a:defRPr>
            </a:lvl4pPr>
            <a:lvl5pPr marL="2056886" indent="-228543">
              <a:defRPr>
                <a:solidFill>
                  <a:schemeClr val="tx1"/>
                </a:solidFill>
                <a:latin typeface="Arial" panose="020B0604020202020204" pitchFamily="34" charset="0"/>
                <a:cs typeface="Arial" panose="020B0604020202020204" pitchFamily="34" charset="0"/>
              </a:defRPr>
            </a:lvl5pPr>
            <a:lvl6pPr marL="2513971" indent="-2285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057" indent="-2285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143" indent="-2285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228" indent="-2285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2E43C3-2976-417D-9E14-4A282D629E3B}" type="slidenum">
              <a:rPr lang="es-ES" altLang="es-PE" b="1" smtClean="0"/>
              <a:pPr/>
              <a:t>6</a:t>
            </a:fld>
            <a:endParaRPr lang="es-ES" altLang="es-PE" b="1" smtClean="0"/>
          </a:p>
        </p:txBody>
      </p:sp>
      <p:sp>
        <p:nvSpPr>
          <p:cNvPr id="11" name="1 Rectángulo"/>
          <p:cNvSpPr/>
          <p:nvPr/>
        </p:nvSpPr>
        <p:spPr>
          <a:xfrm>
            <a:off x="0" y="772317"/>
            <a:ext cx="5014292" cy="707886"/>
          </a:xfrm>
          <a:prstGeom prst="rect">
            <a:avLst/>
          </a:prstGeom>
          <a:solidFill>
            <a:srgbClr val="FF0000"/>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r" eaLnBrk="1" hangingPunct="1">
              <a:defRPr/>
            </a:pPr>
            <a:r>
              <a:rPr lang="es-PE" sz="2000" b="1" dirty="0">
                <a:solidFill>
                  <a:srgbClr val="FFFF00"/>
                </a:solidFill>
              </a:rPr>
              <a:t>NUEVOS ACTORES QUE DEBEN INCLUIRSE EN LAS CONTRATACIONES (ART. 8 LCE)</a:t>
            </a:r>
            <a:endParaRPr lang="es-PE" sz="2000" dirty="0">
              <a:solidFill>
                <a:srgbClr val="FFFF00"/>
              </a:solidFill>
            </a:endParaRPr>
          </a:p>
        </p:txBody>
      </p:sp>
      <p:sp>
        <p:nvSpPr>
          <p:cNvPr id="2" name="Rectángulo redondeado 1"/>
          <p:cNvSpPr/>
          <p:nvPr/>
        </p:nvSpPr>
        <p:spPr>
          <a:xfrm>
            <a:off x="531915" y="5489087"/>
            <a:ext cx="7294515" cy="511836"/>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2399" b="1" dirty="0">
                <a:solidFill>
                  <a:srgbClr val="FFC000"/>
                </a:solidFill>
              </a:rPr>
              <a:t>CONTRALORÍA GENERAL DE LA REPUBLICA </a:t>
            </a:r>
          </a:p>
        </p:txBody>
      </p:sp>
      <p:pic>
        <p:nvPicPr>
          <p:cNvPr id="1026" name="Picture 2" descr="Resultado de imagen para espia escondido 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8788" y="4365104"/>
            <a:ext cx="2345168" cy="20552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contraloria general de la republic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646" b="24136"/>
          <a:stretch/>
        </p:blipFill>
        <p:spPr bwMode="auto">
          <a:xfrm>
            <a:off x="10033110" y="5806684"/>
            <a:ext cx="1289723" cy="3900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423" y="4773536"/>
            <a:ext cx="1934773" cy="7301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magen relacionad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7306" y="5014860"/>
            <a:ext cx="1934773" cy="5028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n relacionad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7503" y="4771068"/>
            <a:ext cx="1934773" cy="7391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n relacionad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1656" y="5078951"/>
            <a:ext cx="1934773" cy="4329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pollo a la brasa gif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9385" y="2000915"/>
            <a:ext cx="3815735" cy="3815735"/>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a la derecha con muesca 2"/>
          <p:cNvSpPr/>
          <p:nvPr/>
        </p:nvSpPr>
        <p:spPr>
          <a:xfrm>
            <a:off x="2163671" y="3426113"/>
            <a:ext cx="4078043" cy="863871"/>
          </a:xfrm>
          <a:prstGeom prst="notchedRightArrow">
            <a:avLst>
              <a:gd name="adj1" fmla="val 26845"/>
              <a:gd name="adj2" fmla="val 3015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399"/>
          </a:p>
        </p:txBody>
      </p:sp>
      <p:sp>
        <p:nvSpPr>
          <p:cNvPr id="4" name="Rectángulo redondeado 3"/>
          <p:cNvSpPr/>
          <p:nvPr/>
        </p:nvSpPr>
        <p:spPr>
          <a:xfrm>
            <a:off x="531915" y="1953225"/>
            <a:ext cx="1631756" cy="3488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399" b="1" dirty="0">
                <a:solidFill>
                  <a:srgbClr val="FF0000"/>
                </a:solidFill>
              </a:rPr>
              <a:t>INICIO </a:t>
            </a:r>
          </a:p>
        </p:txBody>
      </p:sp>
      <p:sp>
        <p:nvSpPr>
          <p:cNvPr id="19" name="Rectángulo redondeado 18"/>
          <p:cNvSpPr/>
          <p:nvPr/>
        </p:nvSpPr>
        <p:spPr>
          <a:xfrm>
            <a:off x="4864714" y="2748928"/>
            <a:ext cx="1631756" cy="3488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399" b="1" dirty="0">
                <a:solidFill>
                  <a:srgbClr val="FF0000"/>
                </a:solidFill>
              </a:rPr>
              <a:t>FINAL</a:t>
            </a:r>
          </a:p>
        </p:txBody>
      </p:sp>
      <p:sp>
        <p:nvSpPr>
          <p:cNvPr id="6" name="Estrella de 12 puntas 5"/>
          <p:cNvSpPr/>
          <p:nvPr/>
        </p:nvSpPr>
        <p:spPr>
          <a:xfrm>
            <a:off x="8406044" y="1887363"/>
            <a:ext cx="3468580" cy="2473777"/>
          </a:xfrm>
          <a:prstGeom prst="star12">
            <a:avLst/>
          </a:prstGeom>
          <a:solidFill>
            <a:srgbClr val="FF00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733" b="1" u="sng" dirty="0">
                <a:solidFill>
                  <a:srgbClr val="FFFF00"/>
                </a:solidFill>
                <a:latin typeface="Arial" panose="020B0604020202020204" pitchFamily="34" charset="0"/>
                <a:cs typeface="Arial" panose="020B0604020202020204" pitchFamily="34" charset="0"/>
              </a:rPr>
              <a:t>SANCIONADOS</a:t>
            </a:r>
          </a:p>
          <a:p>
            <a:pPr algn="ctr"/>
            <a:r>
              <a:rPr lang="es-PE" sz="1733" dirty="0">
                <a:solidFill>
                  <a:srgbClr val="FFFF00"/>
                </a:solidFill>
                <a:latin typeface="Arial" panose="020B0604020202020204" pitchFamily="34" charset="0"/>
                <a:cs typeface="Arial" panose="020B0604020202020204" pitchFamily="34" charset="0"/>
              </a:rPr>
              <a:t>486 (enero a abril de 2018)</a:t>
            </a:r>
          </a:p>
          <a:p>
            <a:pPr algn="ctr"/>
            <a:endParaRPr lang="es-PE" sz="1733" dirty="0">
              <a:solidFill>
                <a:srgbClr val="FFFF00"/>
              </a:solidFill>
              <a:latin typeface="Arial" panose="020B0604020202020204" pitchFamily="34" charset="0"/>
              <a:cs typeface="Arial" panose="020B0604020202020204" pitchFamily="34" charset="0"/>
            </a:endParaRPr>
          </a:p>
        </p:txBody>
      </p:sp>
      <p:pic>
        <p:nvPicPr>
          <p:cNvPr id="2050" name="Picture 2" descr="Resultado de imagen para atleta 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0412" y="2471703"/>
            <a:ext cx="2623521" cy="24486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dedo indicador 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9986" y="4952555"/>
            <a:ext cx="1841020" cy="977647"/>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rectangular redondeada 4"/>
          <p:cNvSpPr/>
          <p:nvPr/>
        </p:nvSpPr>
        <p:spPr>
          <a:xfrm>
            <a:off x="8662214" y="200236"/>
            <a:ext cx="2956239" cy="1233453"/>
          </a:xfrm>
          <a:prstGeom prst="wedgeRoundRectCallout">
            <a:avLst>
              <a:gd name="adj1" fmla="val -114832"/>
              <a:gd name="adj2" fmla="val 6656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smtClean="0">
                <a:solidFill>
                  <a:schemeClr val="tx1"/>
                </a:solidFill>
                <a:latin typeface="Brush Script MT" panose="03060802040406070304" pitchFamily="66" charset="0"/>
              </a:rPr>
              <a:t>La solución para mejorar es mas sanción o participación activa de la CGR </a:t>
            </a:r>
            <a:endParaRPr lang="es-PE" sz="2000" dirty="0">
              <a:solidFill>
                <a:schemeClr val="tx1"/>
              </a:solidFill>
              <a:latin typeface="Brush Script MT" panose="03060802040406070304" pitchFamily="66" charset="0"/>
            </a:endParaRPr>
          </a:p>
        </p:txBody>
      </p:sp>
      <p:pic>
        <p:nvPicPr>
          <p:cNvPr id="7" name="Picture 2" descr="Resultado de imagen para interrogante gif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702952" y="144073"/>
            <a:ext cx="3546444" cy="257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2805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Marcador de número de diapositiva 4"/>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765" indent="-285679">
              <a:defRPr>
                <a:solidFill>
                  <a:schemeClr val="tx1"/>
                </a:solidFill>
                <a:latin typeface="Arial" panose="020B0604020202020204" pitchFamily="34" charset="0"/>
                <a:cs typeface="Arial" panose="020B0604020202020204" pitchFamily="34" charset="0"/>
              </a:defRPr>
            </a:lvl2pPr>
            <a:lvl3pPr marL="1142714" indent="-228543">
              <a:defRPr>
                <a:solidFill>
                  <a:schemeClr val="tx1"/>
                </a:solidFill>
                <a:latin typeface="Arial" panose="020B0604020202020204" pitchFamily="34" charset="0"/>
                <a:cs typeface="Arial" panose="020B0604020202020204" pitchFamily="34" charset="0"/>
              </a:defRPr>
            </a:lvl3pPr>
            <a:lvl4pPr marL="1599800" indent="-228543">
              <a:defRPr>
                <a:solidFill>
                  <a:schemeClr val="tx1"/>
                </a:solidFill>
                <a:latin typeface="Arial" panose="020B0604020202020204" pitchFamily="34" charset="0"/>
                <a:cs typeface="Arial" panose="020B0604020202020204" pitchFamily="34" charset="0"/>
              </a:defRPr>
            </a:lvl4pPr>
            <a:lvl5pPr marL="2056886" indent="-228543">
              <a:defRPr>
                <a:solidFill>
                  <a:schemeClr val="tx1"/>
                </a:solidFill>
                <a:latin typeface="Arial" panose="020B0604020202020204" pitchFamily="34" charset="0"/>
                <a:cs typeface="Arial" panose="020B0604020202020204" pitchFamily="34" charset="0"/>
              </a:defRPr>
            </a:lvl5pPr>
            <a:lvl6pPr marL="2513971" indent="-2285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057" indent="-2285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143" indent="-2285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228" indent="-2285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A96572-3FE5-4318-BAFA-70AD4F6269F5}" type="slidenum">
              <a:rPr lang="es-ES" altLang="es-PE" b="1" smtClean="0"/>
              <a:pPr/>
              <a:t>7</a:t>
            </a:fld>
            <a:endParaRPr lang="es-ES" altLang="es-PE" b="1" smtClean="0"/>
          </a:p>
        </p:txBody>
      </p:sp>
      <p:sp>
        <p:nvSpPr>
          <p:cNvPr id="27" name="Rectángulo redondeado 26"/>
          <p:cNvSpPr/>
          <p:nvPr/>
        </p:nvSpPr>
        <p:spPr>
          <a:xfrm>
            <a:off x="4164155" y="4119406"/>
            <a:ext cx="3514433" cy="1091318"/>
          </a:xfrm>
          <a:prstGeom prst="roundRect">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s-PE" sz="3000" b="1" dirty="0">
                <a:solidFill>
                  <a:schemeClr val="bg1"/>
                </a:solidFill>
                <a:latin typeface="Arial  "/>
              </a:rPr>
              <a:t>PROCEDIMIENTO SELECCIÓN</a:t>
            </a:r>
            <a:endParaRPr lang="es-PE" sz="3000" b="1" dirty="0">
              <a:solidFill>
                <a:schemeClr val="bg1"/>
              </a:solidFill>
            </a:endParaRPr>
          </a:p>
        </p:txBody>
      </p:sp>
      <p:sp>
        <p:nvSpPr>
          <p:cNvPr id="28" name="Rectángulo redondeado 27"/>
          <p:cNvSpPr/>
          <p:nvPr/>
        </p:nvSpPr>
        <p:spPr>
          <a:xfrm>
            <a:off x="7841762" y="3028088"/>
            <a:ext cx="3947554" cy="1091318"/>
          </a:xfrm>
          <a:prstGeom prst="roundRect">
            <a:avLst/>
          </a:prstGeom>
          <a:solidFill>
            <a:srgbClr val="FFC000"/>
          </a:solidFill>
          <a:ln>
            <a:no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r>
              <a:rPr lang="es-PE" sz="3500" b="1" dirty="0">
                <a:solidFill>
                  <a:schemeClr val="bg1"/>
                </a:solidFill>
                <a:latin typeface="Arial  "/>
              </a:rPr>
              <a:t>EJECUCIÓN CONTRACTUAL</a:t>
            </a:r>
            <a:endParaRPr lang="es-PE" sz="3500" b="1" dirty="0">
              <a:solidFill>
                <a:schemeClr val="bg1"/>
              </a:solidFill>
            </a:endParaRPr>
          </a:p>
        </p:txBody>
      </p:sp>
      <p:sp>
        <p:nvSpPr>
          <p:cNvPr id="29" name="Rectángulo redondeado 28"/>
          <p:cNvSpPr/>
          <p:nvPr/>
        </p:nvSpPr>
        <p:spPr>
          <a:xfrm>
            <a:off x="333772" y="4869160"/>
            <a:ext cx="3600400" cy="11279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3000" b="1" dirty="0">
                <a:solidFill>
                  <a:schemeClr val="bg1"/>
                </a:solidFill>
                <a:latin typeface="Arial  "/>
              </a:rPr>
              <a:t>ACTOS PREPARATORIOS</a:t>
            </a:r>
            <a:endParaRPr lang="es-PE" sz="3000" b="1" dirty="0">
              <a:solidFill>
                <a:schemeClr val="bg1"/>
              </a:solidFill>
            </a:endParaRPr>
          </a:p>
        </p:txBody>
      </p:sp>
      <p:sp>
        <p:nvSpPr>
          <p:cNvPr id="2" name="Rectángulo 1"/>
          <p:cNvSpPr/>
          <p:nvPr/>
        </p:nvSpPr>
        <p:spPr>
          <a:xfrm>
            <a:off x="0" y="548680"/>
            <a:ext cx="6670476" cy="553998"/>
          </a:xfrm>
          <a:prstGeom prst="rect">
            <a:avLst/>
          </a:prstGeom>
          <a:solidFill>
            <a:srgbClr val="FFC000"/>
          </a:solidFill>
        </p:spPr>
        <p:txBody>
          <a:bodyPr wrap="square">
            <a:spAutoFit/>
          </a:bodyPr>
          <a:lstStyle/>
          <a:p>
            <a:pPr algn="ctr">
              <a:defRPr/>
            </a:pPr>
            <a:r>
              <a:rPr lang="es-PE" sz="3000" b="1" dirty="0">
                <a:solidFill>
                  <a:schemeClr val="bg1"/>
                </a:solidFill>
                <a:latin typeface="Arial Black" panose="020B0A04020102020204" pitchFamily="34" charset="0"/>
              </a:rPr>
              <a:t>FASES DE LA CONTRATACION  </a:t>
            </a:r>
          </a:p>
        </p:txBody>
      </p:sp>
      <p:pic>
        <p:nvPicPr>
          <p:cNvPr id="4098" name="Picture 2" descr="Resultado de imagen para numero uno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1844" y="3129770"/>
            <a:ext cx="1971675" cy="15716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numero dos gif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0276" y="2235096"/>
            <a:ext cx="201930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numero tres gif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48764" y="1071846"/>
            <a:ext cx="17335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14141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0"/>
          <p:cNvSpPr/>
          <p:nvPr/>
        </p:nvSpPr>
        <p:spPr>
          <a:xfrm>
            <a:off x="591515" y="182337"/>
            <a:ext cx="4611139" cy="715777"/>
          </a:xfrm>
          <a:prstGeom prst="roundRect">
            <a:avLst/>
          </a:prstGeom>
          <a:solidFill>
            <a:srgbClr val="FFC000"/>
          </a:solidFill>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s-PE" sz="1874" b="1"/>
              <a:t>FASE DE ACTOS PREPARATORIOS </a:t>
            </a:r>
            <a:endParaRPr lang="es-PE" sz="1874" b="1" dirty="0"/>
          </a:p>
        </p:txBody>
      </p:sp>
      <p:graphicFrame>
        <p:nvGraphicFramePr>
          <p:cNvPr id="12" name="Tabla 11"/>
          <p:cNvGraphicFramePr>
            <a:graphicFrameLocks noGrp="1"/>
          </p:cNvGraphicFramePr>
          <p:nvPr>
            <p:extLst>
              <p:ext uri="{D42A27DB-BD31-4B8C-83A1-F6EECF244321}">
                <p14:modId xmlns:p14="http://schemas.microsoft.com/office/powerpoint/2010/main" val="1489682000"/>
              </p:ext>
            </p:extLst>
          </p:nvPr>
        </p:nvGraphicFramePr>
        <p:xfrm>
          <a:off x="360455" y="1123338"/>
          <a:ext cx="7194824" cy="2984364"/>
        </p:xfrm>
        <a:graphic>
          <a:graphicData uri="http://schemas.openxmlformats.org/drawingml/2006/table">
            <a:tbl>
              <a:tblPr firstRow="1" bandRow="1">
                <a:tableStyleId>{5940675A-B579-460E-94D1-54222C63F5DA}</a:tableStyleId>
              </a:tblPr>
              <a:tblGrid>
                <a:gridCol w="492415"/>
                <a:gridCol w="4201907"/>
                <a:gridCol w="2500502"/>
              </a:tblGrid>
              <a:tr h="302556">
                <a:tc>
                  <a:txBody>
                    <a:bodyPr/>
                    <a:lstStyle/>
                    <a:p>
                      <a:pPr algn="ctr"/>
                      <a:r>
                        <a:rPr lang="es-PE" sz="1400" b="1" dirty="0" smtClean="0">
                          <a:solidFill>
                            <a:schemeClr val="bg1"/>
                          </a:solidFill>
                        </a:rPr>
                        <a:t>N°</a:t>
                      </a:r>
                      <a:endParaRPr lang="es-PE" sz="1400" b="1" dirty="0">
                        <a:solidFill>
                          <a:schemeClr val="bg1"/>
                        </a:solidFill>
                      </a:endParaRPr>
                    </a:p>
                  </a:txBody>
                  <a:tcPr marL="68558" marR="68558" marT="34263" marB="34263">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400" b="1" dirty="0" smtClean="0">
                          <a:solidFill>
                            <a:schemeClr val="bg1"/>
                          </a:solidFill>
                        </a:rPr>
                        <a:t>ACTUACIONES </a:t>
                      </a:r>
                    </a:p>
                  </a:txBody>
                  <a:tcPr marL="68558" marR="68558" marT="34263" marB="34263">
                    <a:solidFill>
                      <a:srgbClr val="FFC000"/>
                    </a:solidFill>
                  </a:tcPr>
                </a:tc>
                <a:tc>
                  <a:txBody>
                    <a:bodyPr/>
                    <a:lstStyle/>
                    <a:p>
                      <a:pPr algn="ctr"/>
                      <a:r>
                        <a:rPr lang="es-PE" sz="1400" b="1" dirty="0" smtClean="0">
                          <a:solidFill>
                            <a:schemeClr val="bg1"/>
                          </a:solidFill>
                        </a:rPr>
                        <a:t>MARCO NORMATIVO </a:t>
                      </a:r>
                      <a:endParaRPr lang="es-PE" sz="1400" b="1" dirty="0">
                        <a:solidFill>
                          <a:schemeClr val="bg1"/>
                        </a:solidFill>
                      </a:endParaRPr>
                    </a:p>
                  </a:txBody>
                  <a:tcPr marL="68558" marR="68558" marT="34263" marB="34263">
                    <a:solidFill>
                      <a:srgbClr val="FFC000"/>
                    </a:solidFill>
                  </a:tcPr>
                </a:tc>
              </a:tr>
              <a:tr h="495135">
                <a:tc>
                  <a:txBody>
                    <a:bodyPr/>
                    <a:lstStyle/>
                    <a:p>
                      <a:r>
                        <a:rPr lang="es-PE" sz="1400" dirty="0" smtClean="0">
                          <a:solidFill>
                            <a:schemeClr val="tx1"/>
                          </a:solidFill>
                        </a:rPr>
                        <a:t>1</a:t>
                      </a:r>
                      <a:endParaRPr lang="es-PE" sz="1400" dirty="0">
                        <a:solidFill>
                          <a:schemeClr val="tx1"/>
                        </a:solidFill>
                      </a:endParaRPr>
                    </a:p>
                  </a:txBody>
                  <a:tcPr marL="68558" marR="68558" marT="34263" marB="34263"/>
                </a:tc>
                <a:tc>
                  <a:txBody>
                    <a:bodyPr/>
                    <a:lstStyle/>
                    <a:p>
                      <a:r>
                        <a:rPr lang="es-PE" sz="1400" dirty="0" smtClean="0">
                          <a:solidFill>
                            <a:schemeClr val="tx1"/>
                          </a:solidFill>
                        </a:rPr>
                        <a:t>Requerimiento </a:t>
                      </a:r>
                      <a:endParaRPr lang="es-PE" sz="1400" dirty="0">
                        <a:solidFill>
                          <a:schemeClr val="tx1"/>
                        </a:solidFill>
                      </a:endParaRPr>
                    </a:p>
                  </a:txBody>
                  <a:tcPr marL="68558" marR="68558" marT="34263" marB="34263"/>
                </a:tc>
                <a:tc>
                  <a:txBody>
                    <a:bodyPr/>
                    <a:lstStyle/>
                    <a:p>
                      <a:r>
                        <a:rPr lang="es-PE" sz="1400" dirty="0" smtClean="0">
                          <a:solidFill>
                            <a:schemeClr val="tx1"/>
                          </a:solidFill>
                        </a:rPr>
                        <a:t>ART. 16° - LCE y ART. 8° - RLCE</a:t>
                      </a:r>
                      <a:endParaRPr lang="es-PE" sz="1400" dirty="0">
                        <a:solidFill>
                          <a:schemeClr val="tx1"/>
                        </a:solidFill>
                      </a:endParaRPr>
                    </a:p>
                  </a:txBody>
                  <a:tcPr marL="68558" marR="68558" marT="34263" marB="34263"/>
                </a:tc>
              </a:tr>
              <a:tr h="281831">
                <a:tc>
                  <a:txBody>
                    <a:bodyPr/>
                    <a:lstStyle/>
                    <a:p>
                      <a:r>
                        <a:rPr lang="es-PE" sz="1400" dirty="0" smtClean="0">
                          <a:solidFill>
                            <a:schemeClr val="tx1"/>
                          </a:solidFill>
                        </a:rPr>
                        <a:t>2</a:t>
                      </a:r>
                      <a:endParaRPr lang="es-PE" sz="1400" dirty="0">
                        <a:solidFill>
                          <a:schemeClr val="tx1"/>
                        </a:solidFill>
                      </a:endParaRPr>
                    </a:p>
                  </a:txBody>
                  <a:tcPr marL="68558" marR="68558" marT="34263" marB="34263"/>
                </a:tc>
                <a:tc>
                  <a:txBody>
                    <a:bodyPr/>
                    <a:lstStyle/>
                    <a:p>
                      <a:r>
                        <a:rPr lang="es-PE" sz="1400" dirty="0" smtClean="0">
                          <a:solidFill>
                            <a:schemeClr val="tx1"/>
                          </a:solidFill>
                        </a:rPr>
                        <a:t>Estudio de Mercado</a:t>
                      </a:r>
                      <a:endParaRPr lang="es-PE" sz="1400" dirty="0">
                        <a:solidFill>
                          <a:schemeClr val="tx1"/>
                        </a:solidFill>
                      </a:endParaRPr>
                    </a:p>
                  </a:txBody>
                  <a:tcPr marL="68558" marR="68558" marT="34263" marB="3426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dirty="0" smtClean="0">
                          <a:solidFill>
                            <a:schemeClr val="tx1"/>
                          </a:solidFill>
                        </a:rPr>
                        <a:t>ART. 11° - RLCE</a:t>
                      </a:r>
                    </a:p>
                  </a:txBody>
                  <a:tcPr marL="68558" marR="68558" marT="34263" marB="34263"/>
                </a:tc>
              </a:tr>
              <a:tr h="281831">
                <a:tc>
                  <a:txBody>
                    <a:bodyPr/>
                    <a:lstStyle/>
                    <a:p>
                      <a:r>
                        <a:rPr lang="es-PE" sz="1400" dirty="0" smtClean="0">
                          <a:solidFill>
                            <a:schemeClr val="tx1"/>
                          </a:solidFill>
                        </a:rPr>
                        <a:t>3</a:t>
                      </a:r>
                      <a:endParaRPr lang="es-PE" sz="1400" dirty="0">
                        <a:solidFill>
                          <a:schemeClr val="tx1"/>
                        </a:solidFill>
                      </a:endParaRPr>
                    </a:p>
                  </a:txBody>
                  <a:tcPr marL="68558" marR="68558" marT="34263" marB="34263"/>
                </a:tc>
                <a:tc>
                  <a:txBody>
                    <a:bodyPr/>
                    <a:lstStyle/>
                    <a:p>
                      <a:r>
                        <a:rPr lang="es-PE" sz="1400" dirty="0" smtClean="0">
                          <a:solidFill>
                            <a:schemeClr val="tx1"/>
                          </a:solidFill>
                        </a:rPr>
                        <a:t>Valor Referencial </a:t>
                      </a:r>
                      <a:endParaRPr lang="es-PE" sz="1400" dirty="0">
                        <a:solidFill>
                          <a:schemeClr val="tx1"/>
                        </a:solidFill>
                      </a:endParaRPr>
                    </a:p>
                  </a:txBody>
                  <a:tcPr marL="68558" marR="68558" marT="34263" marB="34263"/>
                </a:tc>
                <a:tc>
                  <a:txBody>
                    <a:bodyPr/>
                    <a:lstStyle/>
                    <a:p>
                      <a:r>
                        <a:rPr lang="es-PE" sz="1400" dirty="0" smtClean="0">
                          <a:solidFill>
                            <a:schemeClr val="tx1"/>
                          </a:solidFill>
                        </a:rPr>
                        <a:t>ART. 18° - LCE</a:t>
                      </a:r>
                      <a:endParaRPr lang="es-PE" sz="1400" dirty="0">
                        <a:solidFill>
                          <a:schemeClr val="tx1"/>
                        </a:solidFill>
                      </a:endParaRPr>
                    </a:p>
                  </a:txBody>
                  <a:tcPr marL="68558" marR="68558" marT="34263" marB="34263"/>
                </a:tc>
              </a:tr>
              <a:tr h="281831">
                <a:tc>
                  <a:txBody>
                    <a:bodyPr/>
                    <a:lstStyle/>
                    <a:p>
                      <a:r>
                        <a:rPr lang="es-PE" sz="1400" dirty="0" smtClean="0">
                          <a:solidFill>
                            <a:schemeClr val="tx1"/>
                          </a:solidFill>
                        </a:rPr>
                        <a:t>4</a:t>
                      </a:r>
                      <a:endParaRPr lang="es-PE" sz="1400" dirty="0">
                        <a:solidFill>
                          <a:schemeClr val="tx1"/>
                        </a:solidFill>
                      </a:endParaRPr>
                    </a:p>
                  </a:txBody>
                  <a:tcPr marL="68558" marR="68558" marT="34263" marB="34263"/>
                </a:tc>
                <a:tc>
                  <a:txBody>
                    <a:bodyPr/>
                    <a:lstStyle/>
                    <a:p>
                      <a:r>
                        <a:rPr lang="es-PE" sz="1400" dirty="0" smtClean="0">
                          <a:solidFill>
                            <a:schemeClr val="tx1"/>
                          </a:solidFill>
                        </a:rPr>
                        <a:t>Certificación Presupuestal </a:t>
                      </a:r>
                      <a:endParaRPr lang="es-PE" sz="1400" dirty="0">
                        <a:solidFill>
                          <a:schemeClr val="tx1"/>
                        </a:solidFill>
                      </a:endParaRPr>
                    </a:p>
                  </a:txBody>
                  <a:tcPr marL="68558" marR="68558" marT="34263" marB="34263"/>
                </a:tc>
                <a:tc>
                  <a:txBody>
                    <a:bodyPr/>
                    <a:lstStyle/>
                    <a:p>
                      <a:r>
                        <a:rPr lang="es-PE" sz="1400" dirty="0" smtClean="0">
                          <a:solidFill>
                            <a:schemeClr val="tx1"/>
                          </a:solidFill>
                        </a:rPr>
                        <a:t>ART. 19° - LCE</a:t>
                      </a:r>
                      <a:endParaRPr lang="es-PE" sz="1400" dirty="0">
                        <a:solidFill>
                          <a:schemeClr val="tx1"/>
                        </a:solidFill>
                      </a:endParaRPr>
                    </a:p>
                  </a:txBody>
                  <a:tcPr marL="68558" marR="68558" marT="34263" marB="34263"/>
                </a:tc>
              </a:tr>
              <a:tr h="281831">
                <a:tc>
                  <a:txBody>
                    <a:bodyPr/>
                    <a:lstStyle/>
                    <a:p>
                      <a:r>
                        <a:rPr lang="es-PE" sz="1400" dirty="0" smtClean="0">
                          <a:solidFill>
                            <a:schemeClr val="tx1"/>
                          </a:solidFill>
                        </a:rPr>
                        <a:t>5</a:t>
                      </a:r>
                      <a:endParaRPr lang="es-PE" sz="1400" dirty="0">
                        <a:solidFill>
                          <a:schemeClr val="tx1"/>
                        </a:solidFill>
                      </a:endParaRPr>
                    </a:p>
                  </a:txBody>
                  <a:tcPr marL="68558" marR="68558" marT="34263" marB="34263"/>
                </a:tc>
                <a:tc>
                  <a:txBody>
                    <a:bodyPr/>
                    <a:lstStyle/>
                    <a:p>
                      <a:r>
                        <a:rPr lang="es-PE" sz="1400" dirty="0" smtClean="0">
                          <a:solidFill>
                            <a:schemeClr val="tx1"/>
                          </a:solidFill>
                        </a:rPr>
                        <a:t>Aprobación del Expediente </a:t>
                      </a:r>
                      <a:endParaRPr lang="es-PE" sz="1400" dirty="0">
                        <a:solidFill>
                          <a:schemeClr val="tx1"/>
                        </a:solidFill>
                      </a:endParaRPr>
                    </a:p>
                  </a:txBody>
                  <a:tcPr marL="68558" marR="68558" marT="34263" marB="3426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dirty="0" smtClean="0">
                          <a:solidFill>
                            <a:schemeClr val="tx1"/>
                          </a:solidFill>
                        </a:rPr>
                        <a:t>ART. 21° - RLCE</a:t>
                      </a:r>
                    </a:p>
                  </a:txBody>
                  <a:tcPr marL="68558" marR="68558" marT="34263" marB="34263"/>
                </a:tc>
              </a:tr>
              <a:tr h="495135">
                <a:tc>
                  <a:txBody>
                    <a:bodyPr/>
                    <a:lstStyle/>
                    <a:p>
                      <a:r>
                        <a:rPr lang="es-PE" sz="1400" dirty="0" smtClean="0">
                          <a:solidFill>
                            <a:schemeClr val="tx1"/>
                          </a:solidFill>
                        </a:rPr>
                        <a:t>6</a:t>
                      </a:r>
                      <a:endParaRPr lang="es-PE" sz="1400" dirty="0">
                        <a:solidFill>
                          <a:schemeClr val="tx1"/>
                        </a:solidFill>
                      </a:endParaRPr>
                    </a:p>
                  </a:txBody>
                  <a:tcPr marL="68558" marR="68558" marT="34263" marB="34263"/>
                </a:tc>
                <a:tc>
                  <a:txBody>
                    <a:bodyPr/>
                    <a:lstStyle/>
                    <a:p>
                      <a:r>
                        <a:rPr lang="es-PE" sz="1400" dirty="0" smtClean="0">
                          <a:solidFill>
                            <a:schemeClr val="tx1"/>
                          </a:solidFill>
                        </a:rPr>
                        <a:t>Comité de Selección y/o Órgano Encargado de las Contrataciones  </a:t>
                      </a:r>
                      <a:endParaRPr lang="es-PE" sz="1400" dirty="0">
                        <a:solidFill>
                          <a:schemeClr val="tx1"/>
                        </a:solidFill>
                      </a:endParaRPr>
                    </a:p>
                  </a:txBody>
                  <a:tcPr marL="68558" marR="68558" marT="34263" marB="3426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dirty="0" smtClean="0">
                          <a:solidFill>
                            <a:schemeClr val="tx1"/>
                          </a:solidFill>
                        </a:rPr>
                        <a:t>ART. 22° y 23° - RLCE</a:t>
                      </a:r>
                    </a:p>
                  </a:txBody>
                  <a:tcPr marL="68558" marR="68558" marT="34263" marB="34263"/>
                </a:tc>
              </a:tr>
              <a:tr h="281831">
                <a:tc>
                  <a:txBody>
                    <a:bodyPr/>
                    <a:lstStyle/>
                    <a:p>
                      <a:r>
                        <a:rPr lang="es-PE" sz="1400" dirty="0" smtClean="0">
                          <a:solidFill>
                            <a:schemeClr val="tx1"/>
                          </a:solidFill>
                        </a:rPr>
                        <a:t>7</a:t>
                      </a:r>
                      <a:endParaRPr lang="es-PE" sz="1400" dirty="0">
                        <a:solidFill>
                          <a:schemeClr val="tx1"/>
                        </a:solidFill>
                      </a:endParaRPr>
                    </a:p>
                  </a:txBody>
                  <a:tcPr marL="68558" marR="68558" marT="34263" marB="34263"/>
                </a:tc>
                <a:tc>
                  <a:txBody>
                    <a:bodyPr/>
                    <a:lstStyle/>
                    <a:p>
                      <a:r>
                        <a:rPr lang="es-PE" sz="1400" dirty="0" smtClean="0">
                          <a:solidFill>
                            <a:schemeClr val="tx1"/>
                          </a:solidFill>
                        </a:rPr>
                        <a:t>Aprobación</a:t>
                      </a:r>
                      <a:r>
                        <a:rPr lang="es-PE" sz="1400" baseline="0" dirty="0" smtClean="0">
                          <a:solidFill>
                            <a:schemeClr val="tx1"/>
                          </a:solidFill>
                        </a:rPr>
                        <a:t> de las Bases </a:t>
                      </a:r>
                      <a:endParaRPr lang="es-PE" sz="1400" dirty="0">
                        <a:solidFill>
                          <a:schemeClr val="tx1"/>
                        </a:solidFill>
                      </a:endParaRPr>
                    </a:p>
                  </a:txBody>
                  <a:tcPr marL="68558" marR="68558" marT="34263" marB="3426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dirty="0" smtClean="0">
                          <a:solidFill>
                            <a:schemeClr val="tx1"/>
                          </a:solidFill>
                        </a:rPr>
                        <a:t>ART. 26° - RLCE</a:t>
                      </a:r>
                    </a:p>
                  </a:txBody>
                  <a:tcPr marL="68558" marR="68558" marT="34263" marB="34263"/>
                </a:tc>
              </a:tr>
              <a:tr h="281831">
                <a:tc>
                  <a:txBody>
                    <a:bodyPr/>
                    <a:lstStyle/>
                    <a:p>
                      <a:r>
                        <a:rPr lang="es-PE" sz="1400" dirty="0" smtClean="0">
                          <a:solidFill>
                            <a:schemeClr val="tx1"/>
                          </a:solidFill>
                        </a:rPr>
                        <a:t>8</a:t>
                      </a:r>
                      <a:endParaRPr lang="es-PE" sz="1400" dirty="0">
                        <a:solidFill>
                          <a:schemeClr val="tx1"/>
                        </a:solidFill>
                      </a:endParaRPr>
                    </a:p>
                  </a:txBody>
                  <a:tcPr marL="68558" marR="68558" marT="34263" marB="34263"/>
                </a:tc>
                <a:tc>
                  <a:txBody>
                    <a:bodyPr/>
                    <a:lstStyle/>
                    <a:p>
                      <a:r>
                        <a:rPr lang="es-PE" sz="1400" dirty="0" smtClean="0">
                          <a:solidFill>
                            <a:schemeClr val="tx1"/>
                          </a:solidFill>
                        </a:rPr>
                        <a:t>Convocatoria </a:t>
                      </a:r>
                      <a:endParaRPr lang="es-PE" sz="1400" dirty="0">
                        <a:solidFill>
                          <a:schemeClr val="tx1"/>
                        </a:solidFill>
                      </a:endParaRPr>
                    </a:p>
                  </a:txBody>
                  <a:tcPr marL="68558" marR="68558" marT="34263" marB="3426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dirty="0" smtClean="0">
                          <a:solidFill>
                            <a:schemeClr val="tx1"/>
                          </a:solidFill>
                        </a:rPr>
                        <a:t>ART. 20° - LCE</a:t>
                      </a:r>
                    </a:p>
                  </a:txBody>
                  <a:tcPr marL="68558" marR="68558" marT="34263" marB="34263"/>
                </a:tc>
              </a:tr>
            </a:tbl>
          </a:graphicData>
        </a:graphic>
      </p:graphicFrame>
      <p:sp>
        <p:nvSpPr>
          <p:cNvPr id="7" name="Rectángulo redondeado 6"/>
          <p:cNvSpPr/>
          <p:nvPr/>
        </p:nvSpPr>
        <p:spPr>
          <a:xfrm>
            <a:off x="7784011" y="184063"/>
            <a:ext cx="4111579" cy="715776"/>
          </a:xfrm>
          <a:prstGeom prst="roundRect">
            <a:avLst/>
          </a:prstGeom>
          <a:solidFill>
            <a:srgbClr val="FFC000"/>
          </a:solidFill>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s-PE" sz="1874" b="1" dirty="0"/>
              <a:t>FASE DE PROCEDIMIENTO DE SELECCIÓN </a:t>
            </a:r>
          </a:p>
        </p:txBody>
      </p:sp>
      <p:sp>
        <p:nvSpPr>
          <p:cNvPr id="8" name="3 Rectángulo"/>
          <p:cNvSpPr>
            <a:spLocks noChangeArrowheads="1"/>
          </p:cNvSpPr>
          <p:nvPr/>
        </p:nvSpPr>
        <p:spPr bwMode="auto">
          <a:xfrm>
            <a:off x="7784011" y="1123338"/>
            <a:ext cx="4111579" cy="2246184"/>
          </a:xfrm>
          <a:prstGeom prst="rect">
            <a:avLst/>
          </a:prstGeom>
          <a:solidFill>
            <a:srgbClr val="FFC000"/>
          </a:solidFill>
          <a:ln w="3810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s-PE" sz="1400" b="1" dirty="0">
                <a:latin typeface="+mj-lt"/>
              </a:rPr>
              <a:t>ETAPAS DEL PROCEDIMIENTO </a:t>
            </a:r>
          </a:p>
          <a:p>
            <a:pPr eaLnBrk="1" hangingPunct="1">
              <a:spcBef>
                <a:spcPct val="0"/>
              </a:spcBef>
              <a:buFontTx/>
              <a:buNone/>
            </a:pPr>
            <a:r>
              <a:rPr lang="es-PE" sz="1400" dirty="0">
                <a:latin typeface="+mj-lt"/>
              </a:rPr>
              <a:t>1. Convocatoria.</a:t>
            </a:r>
          </a:p>
          <a:p>
            <a:pPr eaLnBrk="1" hangingPunct="1">
              <a:spcBef>
                <a:spcPct val="0"/>
              </a:spcBef>
              <a:buFontTx/>
              <a:buNone/>
            </a:pPr>
            <a:r>
              <a:rPr lang="es-PE" sz="1400" dirty="0">
                <a:latin typeface="+mj-lt"/>
              </a:rPr>
              <a:t>2. Registro de participantes.</a:t>
            </a:r>
          </a:p>
          <a:p>
            <a:pPr eaLnBrk="1" hangingPunct="1">
              <a:spcBef>
                <a:spcPct val="0"/>
              </a:spcBef>
              <a:buFontTx/>
              <a:buNone/>
            </a:pPr>
            <a:r>
              <a:rPr lang="es-PE" sz="1400" dirty="0">
                <a:latin typeface="+mj-lt"/>
              </a:rPr>
              <a:t>3. Formulación de consultas y observaciones.</a:t>
            </a:r>
          </a:p>
          <a:p>
            <a:pPr eaLnBrk="1" hangingPunct="1">
              <a:spcBef>
                <a:spcPct val="0"/>
              </a:spcBef>
              <a:buFontTx/>
              <a:buNone/>
            </a:pPr>
            <a:r>
              <a:rPr lang="es-PE" sz="1400" dirty="0">
                <a:latin typeface="+mj-lt"/>
              </a:rPr>
              <a:t>4. Absolución de consultas y observaciones.</a:t>
            </a:r>
          </a:p>
          <a:p>
            <a:pPr eaLnBrk="1" hangingPunct="1">
              <a:spcBef>
                <a:spcPct val="0"/>
              </a:spcBef>
              <a:buFontTx/>
              <a:buNone/>
            </a:pPr>
            <a:r>
              <a:rPr lang="es-PE" sz="1400" dirty="0">
                <a:latin typeface="+mj-lt"/>
              </a:rPr>
              <a:t>5. Integración de bases.</a:t>
            </a:r>
          </a:p>
          <a:p>
            <a:pPr eaLnBrk="1" hangingPunct="1">
              <a:spcBef>
                <a:spcPct val="0"/>
              </a:spcBef>
              <a:buFontTx/>
              <a:buNone/>
            </a:pPr>
            <a:r>
              <a:rPr lang="es-PE" sz="1400" dirty="0">
                <a:latin typeface="+mj-lt"/>
              </a:rPr>
              <a:t>6. Presentación de ofertas.</a:t>
            </a:r>
          </a:p>
          <a:p>
            <a:pPr eaLnBrk="1" hangingPunct="1">
              <a:spcBef>
                <a:spcPct val="0"/>
              </a:spcBef>
              <a:buFontTx/>
              <a:buNone/>
            </a:pPr>
            <a:r>
              <a:rPr lang="es-PE" sz="1400" dirty="0">
                <a:latin typeface="+mj-lt"/>
              </a:rPr>
              <a:t>7. Evaluación de ofertas.</a:t>
            </a:r>
          </a:p>
          <a:p>
            <a:pPr eaLnBrk="1" hangingPunct="1">
              <a:spcBef>
                <a:spcPct val="0"/>
              </a:spcBef>
              <a:buFontTx/>
              <a:buNone/>
            </a:pPr>
            <a:r>
              <a:rPr lang="es-PE" sz="1400" dirty="0">
                <a:latin typeface="+mj-lt"/>
              </a:rPr>
              <a:t>8. Calificación de ofertas.</a:t>
            </a:r>
          </a:p>
          <a:p>
            <a:pPr eaLnBrk="1" hangingPunct="1">
              <a:spcBef>
                <a:spcPct val="0"/>
              </a:spcBef>
              <a:buFontTx/>
              <a:buNone/>
            </a:pPr>
            <a:r>
              <a:rPr lang="es-PE" sz="1400" dirty="0">
                <a:latin typeface="+mj-lt"/>
              </a:rPr>
              <a:t>9. Otorgamiento de la buena pro.</a:t>
            </a:r>
          </a:p>
        </p:txBody>
      </p:sp>
      <p:sp>
        <p:nvSpPr>
          <p:cNvPr id="9" name="Rectángulo redondeado 8"/>
          <p:cNvSpPr/>
          <p:nvPr/>
        </p:nvSpPr>
        <p:spPr>
          <a:xfrm>
            <a:off x="3387777" y="4573611"/>
            <a:ext cx="4245923" cy="715777"/>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r>
              <a:rPr lang="es-PE" sz="1874" b="1" dirty="0"/>
              <a:t>FASE DE EJECUCION CONTRATUAL </a:t>
            </a:r>
          </a:p>
        </p:txBody>
      </p:sp>
      <p:sp>
        <p:nvSpPr>
          <p:cNvPr id="10" name="3 Rectángulo"/>
          <p:cNvSpPr>
            <a:spLocks noChangeArrowheads="1"/>
          </p:cNvSpPr>
          <p:nvPr/>
        </p:nvSpPr>
        <p:spPr bwMode="auto">
          <a:xfrm>
            <a:off x="7784011" y="3593020"/>
            <a:ext cx="4111579" cy="2676959"/>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s-PE" sz="1400" b="1" dirty="0">
                <a:latin typeface="+mj-lt"/>
              </a:rPr>
              <a:t>ACTUACIONES  </a:t>
            </a:r>
          </a:p>
          <a:p>
            <a:pPr eaLnBrk="1" hangingPunct="1">
              <a:spcBef>
                <a:spcPct val="0"/>
              </a:spcBef>
              <a:buFontTx/>
              <a:buNone/>
            </a:pPr>
            <a:r>
              <a:rPr lang="es-PE" sz="1400" dirty="0">
                <a:latin typeface="+mj-lt"/>
              </a:rPr>
              <a:t>1. Suscripción de Contrato </a:t>
            </a:r>
          </a:p>
          <a:p>
            <a:pPr eaLnBrk="1" hangingPunct="1">
              <a:spcBef>
                <a:spcPct val="0"/>
              </a:spcBef>
              <a:buFontTx/>
              <a:buNone/>
            </a:pPr>
            <a:r>
              <a:rPr lang="es-PE" sz="1400" dirty="0">
                <a:latin typeface="+mj-lt"/>
              </a:rPr>
              <a:t>2. Adicional y/o Complementario </a:t>
            </a:r>
          </a:p>
          <a:p>
            <a:pPr eaLnBrk="1" hangingPunct="1">
              <a:spcBef>
                <a:spcPct val="0"/>
              </a:spcBef>
              <a:buFontTx/>
              <a:buNone/>
            </a:pPr>
            <a:r>
              <a:rPr lang="es-PE" sz="1400" dirty="0">
                <a:latin typeface="+mj-lt"/>
              </a:rPr>
              <a:t>3. Deductivos y/o Reducciones</a:t>
            </a:r>
          </a:p>
          <a:p>
            <a:pPr eaLnBrk="1" hangingPunct="1">
              <a:spcBef>
                <a:spcPct val="0"/>
              </a:spcBef>
              <a:buFontTx/>
              <a:buNone/>
            </a:pPr>
            <a:r>
              <a:rPr lang="es-PE" sz="1400" dirty="0">
                <a:latin typeface="+mj-lt"/>
              </a:rPr>
              <a:t>4. Nulidad de contrato </a:t>
            </a:r>
          </a:p>
          <a:p>
            <a:pPr eaLnBrk="1" hangingPunct="1">
              <a:spcBef>
                <a:spcPct val="0"/>
              </a:spcBef>
              <a:buFontTx/>
              <a:buNone/>
            </a:pPr>
            <a:r>
              <a:rPr lang="es-PE" sz="1400" dirty="0">
                <a:latin typeface="+mj-lt"/>
              </a:rPr>
              <a:t>5. Resolución de contrato  </a:t>
            </a:r>
          </a:p>
          <a:p>
            <a:pPr eaLnBrk="1" hangingPunct="1">
              <a:spcBef>
                <a:spcPct val="0"/>
              </a:spcBef>
              <a:buFontTx/>
              <a:buNone/>
            </a:pPr>
            <a:r>
              <a:rPr lang="es-PE" sz="1400" dirty="0">
                <a:latin typeface="+mj-lt"/>
              </a:rPr>
              <a:t>6. Aplicación de Penalidades </a:t>
            </a:r>
          </a:p>
          <a:p>
            <a:pPr eaLnBrk="1" hangingPunct="1">
              <a:spcBef>
                <a:spcPct val="0"/>
              </a:spcBef>
              <a:buFontTx/>
              <a:buNone/>
            </a:pPr>
            <a:r>
              <a:rPr lang="es-PE" sz="1400" dirty="0">
                <a:latin typeface="+mj-lt"/>
              </a:rPr>
              <a:t>7. Ampliación de Plazo</a:t>
            </a:r>
          </a:p>
          <a:p>
            <a:pPr eaLnBrk="1" hangingPunct="1">
              <a:spcBef>
                <a:spcPct val="0"/>
              </a:spcBef>
              <a:buFontTx/>
              <a:buNone/>
            </a:pPr>
            <a:r>
              <a:rPr lang="es-PE" sz="1400" dirty="0">
                <a:latin typeface="+mj-lt"/>
              </a:rPr>
              <a:t>8. Recepción y Conformidad</a:t>
            </a:r>
          </a:p>
          <a:p>
            <a:pPr eaLnBrk="1" hangingPunct="1">
              <a:spcBef>
                <a:spcPct val="0"/>
              </a:spcBef>
              <a:buFontTx/>
              <a:buNone/>
            </a:pPr>
            <a:r>
              <a:rPr lang="es-PE" sz="1400" dirty="0">
                <a:latin typeface="+mj-lt"/>
              </a:rPr>
              <a:t>9. Pago </a:t>
            </a:r>
          </a:p>
          <a:p>
            <a:pPr eaLnBrk="1" hangingPunct="1">
              <a:spcBef>
                <a:spcPct val="0"/>
              </a:spcBef>
              <a:buFontTx/>
              <a:buNone/>
            </a:pPr>
            <a:r>
              <a:rPr lang="es-PE" sz="1400" dirty="0">
                <a:latin typeface="+mj-lt"/>
              </a:rPr>
              <a:t>10. </a:t>
            </a:r>
            <a:r>
              <a:rPr lang="es-PE" sz="1400" dirty="0" smtClean="0">
                <a:latin typeface="+mj-lt"/>
              </a:rPr>
              <a:t>Conciliación y/o </a:t>
            </a:r>
            <a:r>
              <a:rPr lang="es-PE" sz="1400" dirty="0">
                <a:latin typeface="+mj-lt"/>
              </a:rPr>
              <a:t>Arbitraje</a:t>
            </a:r>
          </a:p>
          <a:p>
            <a:pPr eaLnBrk="1" hangingPunct="1">
              <a:spcBef>
                <a:spcPct val="0"/>
              </a:spcBef>
              <a:buFontTx/>
              <a:buNone/>
            </a:pPr>
            <a:r>
              <a:rPr lang="es-PE" sz="1400" dirty="0">
                <a:latin typeface="+mj-lt"/>
              </a:rPr>
              <a:t>11. Junta de Resolución de Disputas Obras </a:t>
            </a:r>
          </a:p>
        </p:txBody>
      </p:sp>
    </p:spTree>
    <p:extLst>
      <p:ext uri="{BB962C8B-B14F-4D97-AF65-F5344CB8AC3E}">
        <p14:creationId xmlns:p14="http://schemas.microsoft.com/office/powerpoint/2010/main" val="371336692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2"/>
          <p:cNvSpPr>
            <a:spLocks noChangeArrowheads="1"/>
          </p:cNvSpPr>
          <p:nvPr/>
        </p:nvSpPr>
        <p:spPr bwMode="auto">
          <a:xfrm>
            <a:off x="0" y="2480470"/>
            <a:ext cx="12188825" cy="1550168"/>
          </a:xfrm>
          <a:prstGeom prst="rect">
            <a:avLst/>
          </a:prstGeom>
          <a:solidFill>
            <a:srgbClr val="FFC000"/>
          </a:solidFill>
          <a:ln w="9525">
            <a:noFill/>
            <a:miter lim="800000"/>
            <a:headEnd/>
            <a:tailEnd/>
          </a:ln>
        </p:spPr>
        <p:txBody>
          <a:bodyPr wrap="square">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lvl="0" algn="r">
              <a:buNone/>
            </a:pPr>
            <a:endParaRPr lang="es-PE" sz="4800" b="1" dirty="0" smtClean="0">
              <a:latin typeface="Arial  "/>
            </a:endParaRPr>
          </a:p>
          <a:p>
            <a:pPr lvl="0" algn="r">
              <a:buNone/>
            </a:pPr>
            <a:endParaRPr lang="es-PE" sz="4800" b="1" dirty="0">
              <a:latin typeface="Arial  "/>
            </a:endParaRPr>
          </a:p>
        </p:txBody>
      </p:sp>
      <p:sp>
        <p:nvSpPr>
          <p:cNvPr id="10" name="Marcador de número de diapositiva 9"/>
          <p:cNvSpPr>
            <a:spLocks noGrp="1"/>
          </p:cNvSpPr>
          <p:nvPr>
            <p:ph type="sldNum" sz="quarter" idx="12"/>
          </p:nvPr>
        </p:nvSpPr>
        <p:spPr/>
        <p:txBody>
          <a:bodyPr/>
          <a:lstStyle/>
          <a:p>
            <a:pPr>
              <a:defRPr/>
            </a:pPr>
            <a:fld id="{A1344172-DDC6-481B-BCE4-08623810A93A}" type="slidenum">
              <a:rPr lang="es-PE" smtClean="0"/>
              <a:pPr>
                <a:defRPr/>
              </a:pPr>
              <a:t>9</a:t>
            </a:fld>
            <a:endParaRPr lang="es-PE"/>
          </a:p>
        </p:txBody>
      </p:sp>
      <p:sp>
        <p:nvSpPr>
          <p:cNvPr id="69637" name="Rectángulo 12"/>
          <p:cNvSpPr>
            <a:spLocks noChangeArrowheads="1"/>
          </p:cNvSpPr>
          <p:nvPr/>
        </p:nvSpPr>
        <p:spPr bwMode="auto">
          <a:xfrm>
            <a:off x="144016" y="2594228"/>
            <a:ext cx="11567020" cy="1338828"/>
          </a:xfrm>
          <a:prstGeom prst="rect">
            <a:avLst/>
          </a:prstGeom>
          <a:solidFill>
            <a:srgbClr val="FFC000"/>
          </a:solidFill>
          <a:ln w="9525">
            <a:noFill/>
            <a:miter lim="800000"/>
            <a:headEnd/>
            <a:tailEnd/>
          </a:ln>
        </p:spPr>
        <p:txBody>
          <a:bodyPr wrap="square">
            <a:spAutoFit/>
          </a:bodyPr>
          <a:lstStyle>
            <a:lvl1pPr>
              <a:lnSpc>
                <a:spcPct val="90000"/>
              </a:lnSpc>
              <a:spcBef>
                <a:spcPts val="1000"/>
              </a:spcBef>
              <a:buFont typeface="Wingdings 2" panose="05020102010507070707" pitchFamily="18" charset="2"/>
              <a:buChar char=""/>
              <a:defRPr sz="2800">
                <a:solidFill>
                  <a:schemeClr val="tx1"/>
                </a:solidFill>
                <a:latin typeface="Calibri" panose="020F0502020204030204" pitchFamily="34" charset="0"/>
              </a:defRPr>
            </a:lvl1pPr>
            <a:lvl2pPr marL="742950" indent="-285750">
              <a:lnSpc>
                <a:spcPct val="90000"/>
              </a:lnSpc>
              <a:spcBef>
                <a:spcPts val="500"/>
              </a:spcBef>
              <a:buFont typeface="Wingdings 2" panose="05020102010507070707" pitchFamily="18" charset="2"/>
              <a:buChar char=""/>
              <a:defRPr sz="2400">
                <a:solidFill>
                  <a:schemeClr val="tx1"/>
                </a:solidFill>
                <a:latin typeface="Calibri" panose="020F0502020204030204" pitchFamily="34" charset="0"/>
              </a:defRPr>
            </a:lvl2pPr>
            <a:lvl3pPr marL="1143000" indent="-228600">
              <a:lnSpc>
                <a:spcPct val="90000"/>
              </a:lnSpc>
              <a:spcBef>
                <a:spcPts val="500"/>
              </a:spcBef>
              <a:buFont typeface="Wingdings 2" panose="05020102010507070707" pitchFamily="18" charset="2"/>
              <a:buChar char=""/>
              <a:defRPr sz="2000">
                <a:solidFill>
                  <a:schemeClr val="tx1"/>
                </a:solidFill>
                <a:latin typeface="Calibri" panose="020F0502020204030204" pitchFamily="34" charset="0"/>
              </a:defRPr>
            </a:lvl3pPr>
            <a:lvl4pPr marL="16002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4pPr>
            <a:lvl5pPr marL="2057400" indent="-228600">
              <a:lnSpc>
                <a:spcPct val="90000"/>
              </a:lnSpc>
              <a:spcBef>
                <a:spcPts val="500"/>
              </a:spcBef>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Wingdings 2" panose="05020102010507070707" pitchFamily="18" charset="2"/>
              <a:buChar char=""/>
              <a:defRPr>
                <a:solidFill>
                  <a:schemeClr val="tx1"/>
                </a:solidFill>
                <a:latin typeface="Calibri" panose="020F0502020204030204" pitchFamily="34" charset="0"/>
              </a:defRPr>
            </a:lvl9pPr>
          </a:lstStyle>
          <a:p>
            <a:pPr lvl="0" algn="r">
              <a:buNone/>
            </a:pPr>
            <a:r>
              <a:rPr lang="es-PE" sz="4500" dirty="0">
                <a:latin typeface="Arial  "/>
              </a:rPr>
              <a:t>La motivación en el derecho administrativo y la contratación publica </a:t>
            </a:r>
          </a:p>
        </p:txBody>
      </p:sp>
    </p:spTree>
    <p:extLst>
      <p:ext uri="{BB962C8B-B14F-4D97-AF65-F5344CB8AC3E}">
        <p14:creationId xmlns:p14="http://schemas.microsoft.com/office/powerpoint/2010/main" val="131769626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Empresarial Contraste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690_TF02895266.potx" id="{662AE8D8-24CF-4300-88CA-77AD0B4045E0}" vid="{53658028-3D1B-4AA4-8E7B-3BB150406BCD}"/>
    </a:ext>
  </a:extLst>
</a:theme>
</file>

<file path=ppt/theme/theme2.xml><?xml version="1.0" encoding="utf-8"?>
<a:theme xmlns:a="http://schemas.openxmlformats.org/drawingml/2006/main" name="Tema d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F2BE50-DDB3-465B-A26E-975A276D4362}">
  <ds:schemaRefs>
    <ds:schemaRef ds:uri="http://schemas.microsoft.com/sharepoint/v3/contenttype/forms"/>
  </ds:schemaRefs>
</ds:datastoreItem>
</file>

<file path=customXml/itemProps2.xml><?xml version="1.0" encoding="utf-8"?>
<ds:datastoreItem xmlns:ds="http://schemas.openxmlformats.org/officeDocument/2006/customXml" ds:itemID="{99220E13-D325-4A9E-AA7A-0D1409275EB9}">
  <ds:schemaRef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40262f94-9f35-4ac3-9a90-690165a166b7"/>
    <ds:schemaRef ds:uri="http://purl.org/dc/terms/"/>
    <ds:schemaRef ds:uri="a4f35948-e619-41b3-aa29-22878b09cfd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tf02895266</Template>
  <TotalTime>382</TotalTime>
  <Words>3598</Words>
  <Application>Microsoft Office PowerPoint</Application>
  <PresentationFormat>Personalizado</PresentationFormat>
  <Paragraphs>385</Paragraphs>
  <Slides>53</Slides>
  <Notes>31</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53</vt:i4>
      </vt:variant>
    </vt:vector>
  </HeadingPairs>
  <TitlesOfParts>
    <vt:vector size="71" baseType="lpstr">
      <vt:lpstr>Batang</vt:lpstr>
      <vt:lpstr>Arial</vt:lpstr>
      <vt:lpstr>Arial</vt:lpstr>
      <vt:lpstr>Arial </vt:lpstr>
      <vt:lpstr>Arial  </vt:lpstr>
      <vt:lpstr>Arial Black</vt:lpstr>
      <vt:lpstr>Arial black  </vt:lpstr>
      <vt:lpstr>ArialMT</vt:lpstr>
      <vt:lpstr>Brush Script MT</vt:lpstr>
      <vt:lpstr>Calibri</vt:lpstr>
      <vt:lpstr>Franklin Gothic Medium</vt:lpstr>
      <vt:lpstr>Lucida Sans Unicode</vt:lpstr>
      <vt:lpstr>Tahoma</vt:lpstr>
      <vt:lpstr>Times New Roman</vt:lpstr>
      <vt:lpstr>Verdana</vt:lpstr>
      <vt:lpstr>Wingdings</vt:lpstr>
      <vt:lpstr>Wingdings 2</vt:lpstr>
      <vt:lpstr>Empresarial Contraste 16x9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MOTIVACION DESDE EL PUNTO DE VISTA DEL TRIBUNAL DE CONTRATACIONES</vt:lpstr>
      <vt:lpstr>Presentación de PowerPoint</vt:lpstr>
      <vt:lpstr>LA MOTIVACION DESDE EL PUNTO DE VISTA DEL TRIBUNAL DE CONTRATACIONES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CASO 02</vt:lpstr>
      <vt:lpstr>RESPUESTA </vt:lpstr>
      <vt:lpstr>Presentación de PowerPoint</vt:lpstr>
      <vt:lpstr>Presentación de PowerPoint</vt:lpstr>
      <vt:lpstr>Presentación de PowerPoint</vt:lpstr>
      <vt:lpstr>RESPUESTA </vt:lpstr>
      <vt:lpstr>CASO 05 </vt:lpstr>
      <vt:lpstr>Presentación de PowerPoint</vt:lpstr>
      <vt:lpstr>CASO 07</vt:lpstr>
      <vt:lpstr>RESPUESTA</vt:lpstr>
      <vt:lpstr>CASO 08 </vt:lpstr>
      <vt:lpstr>RESPUESTA</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admin</cp:lastModifiedBy>
  <cp:revision>37</cp:revision>
  <dcterms:created xsi:type="dcterms:W3CDTF">2018-09-25T21:17:23Z</dcterms:created>
  <dcterms:modified xsi:type="dcterms:W3CDTF">2018-09-26T21:17:35Z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