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8" r:id="rId3"/>
    <p:sldId id="257" r:id="rId4"/>
    <p:sldId id="259" r:id="rId5"/>
    <p:sldId id="280" r:id="rId6"/>
    <p:sldId id="260" r:id="rId7"/>
    <p:sldId id="269" r:id="rId8"/>
    <p:sldId id="261" r:id="rId9"/>
    <p:sldId id="264" r:id="rId10"/>
    <p:sldId id="262" r:id="rId11"/>
    <p:sldId id="265" r:id="rId12"/>
    <p:sldId id="266" r:id="rId13"/>
    <p:sldId id="281" r:id="rId14"/>
    <p:sldId id="267" r:id="rId15"/>
    <p:sldId id="268" r:id="rId16"/>
    <p:sldId id="270" r:id="rId17"/>
    <p:sldId id="271" r:id="rId18"/>
    <p:sldId id="272" r:id="rId19"/>
    <p:sldId id="274"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74" d="100"/>
          <a:sy n="74" d="100"/>
        </p:scale>
        <p:origin x="4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9/27/2018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9/27/2018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9/27/2018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9/27/2018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9/27/2018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9/27/2018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9/27/2018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9/27/2018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9/27/2018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9/27/2018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9/27/2018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9/27/2018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PE" dirty="0" smtClean="0"/>
              <a:t>El delito de peculado.</a:t>
            </a:r>
            <a:endParaRPr lang="es-PE" dirty="0"/>
          </a:p>
        </p:txBody>
      </p:sp>
      <p:sp>
        <p:nvSpPr>
          <p:cNvPr id="3" name="Subtítulo 2"/>
          <p:cNvSpPr>
            <a:spLocks noGrp="1"/>
          </p:cNvSpPr>
          <p:nvPr>
            <p:ph type="subTitle" idx="1"/>
          </p:nvPr>
        </p:nvSpPr>
        <p:spPr/>
        <p:txBody>
          <a:bodyPr>
            <a:normAutofit/>
          </a:bodyPr>
          <a:lstStyle/>
          <a:p>
            <a:r>
              <a:rPr lang="es-PE" sz="3200" dirty="0" smtClean="0"/>
              <a:t>Artículos 387° y 388° CP.</a:t>
            </a:r>
            <a:endParaRPr lang="es-PE" sz="3200" dirty="0"/>
          </a:p>
        </p:txBody>
      </p:sp>
    </p:spTree>
    <p:extLst>
      <p:ext uri="{BB962C8B-B14F-4D97-AF65-F5344CB8AC3E}">
        <p14:creationId xmlns:p14="http://schemas.microsoft.com/office/powerpoint/2010/main" val="1176114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El perjuicio económico.</a:t>
            </a:r>
            <a:endParaRPr lang="es-PE" dirty="0"/>
          </a:p>
        </p:txBody>
      </p:sp>
      <p:sp>
        <p:nvSpPr>
          <p:cNvPr id="3" name="Marcador de contenido 2"/>
          <p:cNvSpPr>
            <a:spLocks noGrp="1"/>
          </p:cNvSpPr>
          <p:nvPr>
            <p:ph idx="1"/>
          </p:nvPr>
        </p:nvSpPr>
        <p:spPr/>
        <p:txBody>
          <a:bodyPr/>
          <a:lstStyle/>
          <a:p>
            <a:pPr algn="just"/>
            <a:r>
              <a:rPr lang="es-PE" sz="2400" dirty="0" smtClean="0"/>
              <a:t>El perjuicio económico es un </a:t>
            </a:r>
            <a:r>
              <a:rPr lang="es-PE" sz="2400" b="1" u="sng" dirty="0" smtClean="0"/>
              <a:t>elemento esencial</a:t>
            </a:r>
            <a:r>
              <a:rPr lang="es-PE" sz="2400" dirty="0" smtClean="0"/>
              <a:t> para la configuración del delito de Peculado.</a:t>
            </a:r>
          </a:p>
          <a:p>
            <a:pPr marL="0" indent="0" algn="just">
              <a:buNone/>
            </a:pPr>
            <a:r>
              <a:rPr lang="es-PE" sz="2400" b="1" dirty="0" smtClean="0">
                <a:solidFill>
                  <a:srgbClr val="FF0000"/>
                </a:solidFill>
              </a:rPr>
              <a:t>Línea jurisprudencial definida por la Corte Suprema </a:t>
            </a:r>
          </a:p>
          <a:p>
            <a:pPr marL="0" indent="0" algn="just">
              <a:buNone/>
            </a:pPr>
            <a:r>
              <a:rPr lang="es-PE" sz="2400" b="1" dirty="0" smtClean="0"/>
              <a:t>Se absolvieron a los acusados por no determinarse el perjuicio patrimonial al Estado</a:t>
            </a:r>
            <a:r>
              <a:rPr lang="es-PE" sz="2400" dirty="0" smtClean="0"/>
              <a:t>.</a:t>
            </a:r>
          </a:p>
          <a:p>
            <a:pPr marL="0" indent="0" algn="just">
              <a:buNone/>
            </a:pPr>
            <a:r>
              <a:rPr lang="es-PE" sz="2400" dirty="0" smtClean="0"/>
              <a:t>Ejecutoria Suprema recaída en el R.N. 1500-2003-ICA fj. 3</a:t>
            </a:r>
          </a:p>
          <a:p>
            <a:pPr marL="0" indent="0" algn="just">
              <a:buNone/>
            </a:pPr>
            <a:r>
              <a:rPr lang="es-PE" sz="2400" dirty="0" smtClean="0"/>
              <a:t>Ejecutoria Suprema recaída en el R.N. 3733-2009-LORETO. fj. 4</a:t>
            </a:r>
          </a:p>
          <a:p>
            <a:pPr marL="0" indent="0">
              <a:buNone/>
            </a:pPr>
            <a:endParaRPr lang="es-PE" sz="2400" dirty="0" smtClean="0"/>
          </a:p>
          <a:p>
            <a:pPr marL="0" indent="0">
              <a:buNone/>
            </a:pPr>
            <a:endParaRPr lang="es-PE" dirty="0"/>
          </a:p>
        </p:txBody>
      </p:sp>
    </p:spTree>
    <p:extLst>
      <p:ext uri="{BB962C8B-B14F-4D97-AF65-F5344CB8AC3E}">
        <p14:creationId xmlns:p14="http://schemas.microsoft.com/office/powerpoint/2010/main" val="20056563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El perjuicio económico – ámbito probatorio.</a:t>
            </a:r>
            <a:endParaRPr lang="es-PE" dirty="0"/>
          </a:p>
        </p:txBody>
      </p:sp>
      <p:sp>
        <p:nvSpPr>
          <p:cNvPr id="3" name="Marcador de contenido 2"/>
          <p:cNvSpPr>
            <a:spLocks noGrp="1"/>
          </p:cNvSpPr>
          <p:nvPr>
            <p:ph idx="1"/>
          </p:nvPr>
        </p:nvSpPr>
        <p:spPr/>
        <p:txBody>
          <a:bodyPr/>
          <a:lstStyle/>
          <a:p>
            <a:pPr algn="just"/>
            <a:r>
              <a:rPr lang="es-PE" sz="2400" dirty="0" smtClean="0">
                <a:solidFill>
                  <a:srgbClr val="FF0000"/>
                </a:solidFill>
              </a:rPr>
              <a:t>Ejecutoria Suprema recaída en el R.N. N° 889-2007- LIMA – Sala Penal Permanente de la Corte Suprema. </a:t>
            </a:r>
          </a:p>
          <a:p>
            <a:pPr marL="0" indent="0" algn="just">
              <a:buNone/>
            </a:pPr>
            <a:r>
              <a:rPr lang="es-PE" sz="2400" i="1" dirty="0" smtClean="0"/>
              <a:t>“Constituye ya una línea jurisprudencial definida, considerar acreditada la lesión al patrimonio público con </a:t>
            </a:r>
            <a:r>
              <a:rPr lang="es-PE" sz="2400" b="1" i="1" dirty="0" smtClean="0"/>
              <a:t>la presentación positiva de la pericia técnica (valorativa o contable)</a:t>
            </a:r>
            <a:r>
              <a:rPr lang="es-PE" sz="2400" i="1" dirty="0" smtClean="0"/>
              <a:t>, en razón de que esta permite establecer la existencia de los bienes, apreciar el destino de los mismos y demostrar diferencias entre los ingresos y egresos de dinero; que, por lo tanto, de las conclusiones en ella contenidas y en la seriedad del análisis y evaluación técnica de los datos que la sustenta dependería la existencia del aspecto material del delito”</a:t>
            </a:r>
          </a:p>
          <a:p>
            <a:pPr marL="0" indent="0">
              <a:buNone/>
            </a:pPr>
            <a:endParaRPr lang="es-PE" dirty="0">
              <a:solidFill>
                <a:srgbClr val="FF0000"/>
              </a:solidFill>
            </a:endParaRPr>
          </a:p>
        </p:txBody>
      </p:sp>
    </p:spTree>
    <p:extLst>
      <p:ext uri="{BB962C8B-B14F-4D97-AF65-F5344CB8AC3E}">
        <p14:creationId xmlns:p14="http://schemas.microsoft.com/office/powerpoint/2010/main" val="11940420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EL PERJUICIO ECONÓMICO - CUANTÍA</a:t>
            </a:r>
            <a:endParaRPr lang="es-PE" dirty="0"/>
          </a:p>
        </p:txBody>
      </p:sp>
      <p:sp>
        <p:nvSpPr>
          <p:cNvPr id="3" name="Marcador de contenido 2"/>
          <p:cNvSpPr>
            <a:spLocks noGrp="1"/>
          </p:cNvSpPr>
          <p:nvPr>
            <p:ph idx="1"/>
          </p:nvPr>
        </p:nvSpPr>
        <p:spPr/>
        <p:txBody>
          <a:bodyPr>
            <a:normAutofit fontScale="92500" lnSpcReduction="20000"/>
          </a:bodyPr>
          <a:lstStyle/>
          <a:p>
            <a:pPr algn="just"/>
            <a:r>
              <a:rPr lang="es-PE" sz="2400" dirty="0"/>
              <a:t>¿</a:t>
            </a:r>
            <a:r>
              <a:rPr lang="es-PE" sz="2400" dirty="0" smtClean="0"/>
              <a:t>Principio de Insignificancia? </a:t>
            </a:r>
          </a:p>
          <a:p>
            <a:pPr algn="just"/>
            <a:r>
              <a:rPr lang="es-PE" sz="2400" dirty="0" smtClean="0"/>
              <a:t>¿Principio de Intervención Mínima?</a:t>
            </a:r>
          </a:p>
          <a:p>
            <a:pPr algn="just"/>
            <a:r>
              <a:rPr lang="es-PE" sz="2400" dirty="0" smtClean="0"/>
              <a:t>¿Delitos de Bagatela? </a:t>
            </a:r>
          </a:p>
          <a:p>
            <a:pPr marL="0" indent="0" algn="just">
              <a:buNone/>
            </a:pPr>
            <a:r>
              <a:rPr lang="es-PE" sz="2400" dirty="0" smtClean="0"/>
              <a:t>De la redacción de nuestro CP </a:t>
            </a:r>
            <a:r>
              <a:rPr lang="es-PE" sz="2400" dirty="0" smtClean="0">
                <a:sym typeface="Wingdings" panose="05000000000000000000" pitchFamily="2" charset="2"/>
              </a:rPr>
              <a:t> </a:t>
            </a:r>
            <a:r>
              <a:rPr lang="es-PE" sz="2400" b="1" dirty="0" smtClean="0">
                <a:solidFill>
                  <a:srgbClr val="FF0000"/>
                </a:solidFill>
                <a:sym typeface="Wingdings" panose="05000000000000000000" pitchFamily="2" charset="2"/>
              </a:rPr>
              <a:t>No existe cuantía mínima en el delito de Peculado, sólo un agravante.</a:t>
            </a:r>
          </a:p>
          <a:p>
            <a:pPr marL="0" indent="0" algn="just">
              <a:buNone/>
            </a:pPr>
            <a:r>
              <a:rPr lang="es-PE" sz="2400" b="1" dirty="0" smtClean="0">
                <a:solidFill>
                  <a:srgbClr val="FF0000"/>
                </a:solidFill>
                <a:sym typeface="Wingdings" panose="05000000000000000000" pitchFamily="2" charset="2"/>
              </a:rPr>
              <a:t> </a:t>
            </a:r>
            <a:r>
              <a:rPr lang="es-PE" sz="2400" i="1" dirty="0" smtClean="0">
                <a:sym typeface="Wingdings" panose="05000000000000000000" pitchFamily="2" charset="2"/>
              </a:rPr>
              <a:t>“(…) cuando el valor de lo apropiado o utilizado sobrepase diez UIT será reprimido con pena privativa de libertad no menor de ocho ni mayor de doce años (…)”</a:t>
            </a:r>
          </a:p>
          <a:p>
            <a:pPr marL="0" indent="0" algn="just">
              <a:buNone/>
            </a:pPr>
            <a:r>
              <a:rPr lang="es-PE" sz="2400" dirty="0" smtClean="0">
                <a:sym typeface="Wingdings" panose="05000000000000000000" pitchFamily="2" charset="2"/>
              </a:rPr>
              <a:t>Decreto Supremo N° 380-2017-EF.</a:t>
            </a:r>
          </a:p>
          <a:p>
            <a:pPr marL="0" indent="0" algn="just">
              <a:buNone/>
            </a:pPr>
            <a:r>
              <a:rPr lang="es-PE" sz="2400" dirty="0" smtClean="0">
                <a:sym typeface="Wingdings" panose="05000000000000000000" pitchFamily="2" charset="2"/>
              </a:rPr>
              <a:t>Valor UIT 2018= S/. 4150</a:t>
            </a:r>
          </a:p>
          <a:p>
            <a:pPr marL="0" indent="0" algn="just">
              <a:buNone/>
            </a:pPr>
            <a:r>
              <a:rPr lang="es-PE" sz="2400" dirty="0" smtClean="0">
                <a:sym typeface="Wingdings" panose="05000000000000000000" pitchFamily="2" charset="2"/>
              </a:rPr>
              <a:t>Valor 10 UIT = S/. 41500</a:t>
            </a:r>
            <a:endParaRPr lang="es-PE" sz="2400" dirty="0" smtClean="0"/>
          </a:p>
          <a:p>
            <a:pPr marL="0" indent="0">
              <a:buNone/>
            </a:pPr>
            <a:endParaRPr lang="es-PE" dirty="0"/>
          </a:p>
          <a:p>
            <a:pPr marL="0" indent="0">
              <a:buNone/>
            </a:pPr>
            <a:endParaRPr lang="es-PE" dirty="0"/>
          </a:p>
        </p:txBody>
      </p:sp>
    </p:spTree>
    <p:extLst>
      <p:ext uri="{BB962C8B-B14F-4D97-AF65-F5344CB8AC3E}">
        <p14:creationId xmlns:p14="http://schemas.microsoft.com/office/powerpoint/2010/main" val="482896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dirty="0"/>
              <a:t>Peculado de uso (art. 388 CP)</a:t>
            </a:r>
          </a:p>
        </p:txBody>
      </p:sp>
      <p:sp>
        <p:nvSpPr>
          <p:cNvPr id="3" name="2 Marcador de contenido"/>
          <p:cNvSpPr>
            <a:spLocks noGrp="1"/>
          </p:cNvSpPr>
          <p:nvPr>
            <p:ph idx="1"/>
          </p:nvPr>
        </p:nvSpPr>
        <p:spPr/>
        <p:txBody>
          <a:bodyPr/>
          <a:lstStyle/>
          <a:p>
            <a:pPr marL="0" indent="0" algn="just">
              <a:buNone/>
            </a:pPr>
            <a:r>
              <a:rPr lang="es-PE" sz="2400" i="1" dirty="0"/>
              <a:t>«El funcionario o servidor público que, para  fines ajenos al servicio,  usa o permite que otro use vehículos, maquinas  o cualquier otro instrumento de trabajo pertenecientes a la administración pública o que se hallan bajo su guarda, será reprimido con pena privativa de libertad no menor de dos ni mayor de cuatro años (…)»</a:t>
            </a:r>
          </a:p>
          <a:p>
            <a:endParaRPr lang="es-PE" dirty="0"/>
          </a:p>
        </p:txBody>
      </p:sp>
    </p:spTree>
    <p:extLst>
      <p:ext uri="{BB962C8B-B14F-4D97-AF65-F5344CB8AC3E}">
        <p14:creationId xmlns:p14="http://schemas.microsoft.com/office/powerpoint/2010/main" val="852496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PECULADO DE USO - elementos</a:t>
            </a:r>
            <a:endParaRPr lang="es-PE" dirty="0"/>
          </a:p>
        </p:txBody>
      </p:sp>
      <p:sp>
        <p:nvSpPr>
          <p:cNvPr id="3" name="Marcador de contenido 2"/>
          <p:cNvSpPr>
            <a:spLocks noGrp="1"/>
          </p:cNvSpPr>
          <p:nvPr>
            <p:ph idx="1"/>
          </p:nvPr>
        </p:nvSpPr>
        <p:spPr/>
        <p:txBody>
          <a:bodyPr>
            <a:normAutofit/>
          </a:bodyPr>
          <a:lstStyle/>
          <a:p>
            <a:pPr algn="just"/>
            <a:r>
              <a:rPr lang="es-PE" sz="2400" b="1" dirty="0" smtClean="0"/>
              <a:t>Uso</a:t>
            </a:r>
            <a:r>
              <a:rPr lang="es-PE" sz="2400" dirty="0" smtClean="0"/>
              <a:t>: El funcionario se beneficia del bien sin consumirlo, aprovechando sus propiedades o características. </a:t>
            </a:r>
          </a:p>
          <a:p>
            <a:pPr algn="just"/>
            <a:r>
              <a:rPr lang="es-PE" sz="2400" b="1" dirty="0" smtClean="0"/>
              <a:t>Permitir el uso</a:t>
            </a:r>
            <a:r>
              <a:rPr lang="es-PE" sz="2400" dirty="0" smtClean="0"/>
              <a:t>: El funcionario autoriza, consiente, permite el uso del bien a terceros no autorizados.</a:t>
            </a:r>
          </a:p>
          <a:p>
            <a:pPr algn="just"/>
            <a:r>
              <a:rPr lang="es-PE" sz="2400" b="1" dirty="0" smtClean="0"/>
              <a:t>Fines ajenos</a:t>
            </a:r>
            <a:r>
              <a:rPr lang="es-PE" sz="2400" dirty="0" smtClean="0"/>
              <a:t>: Los fines de utilización deben ser distintos de aquellos para los que fueron encomendados.</a:t>
            </a:r>
          </a:p>
          <a:p>
            <a:pPr marL="0" indent="0" algn="just">
              <a:buNone/>
            </a:pPr>
            <a:r>
              <a:rPr lang="es-PE" sz="2400" dirty="0" smtClean="0">
                <a:solidFill>
                  <a:srgbClr val="FF0000"/>
                </a:solidFill>
              </a:rPr>
              <a:t>¿Cuándo utilizar vehículos oficiales constituye el delito de Peculado de uso? </a:t>
            </a:r>
            <a:endParaRPr lang="es-PE" sz="2400" dirty="0">
              <a:solidFill>
                <a:srgbClr val="FF0000"/>
              </a:solidFill>
            </a:endParaRPr>
          </a:p>
        </p:txBody>
      </p:sp>
    </p:spTree>
    <p:extLst>
      <p:ext uri="{BB962C8B-B14F-4D97-AF65-F5344CB8AC3E}">
        <p14:creationId xmlns:p14="http://schemas.microsoft.com/office/powerpoint/2010/main" val="19143753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LA CONSUMACIÓN DEL DELITO DE PECULADO</a:t>
            </a:r>
            <a:endParaRPr lang="es-PE" dirty="0"/>
          </a:p>
        </p:txBody>
      </p:sp>
      <p:sp>
        <p:nvSpPr>
          <p:cNvPr id="3" name="Marcador de contenido 2"/>
          <p:cNvSpPr>
            <a:spLocks noGrp="1"/>
          </p:cNvSpPr>
          <p:nvPr>
            <p:ph idx="1"/>
          </p:nvPr>
        </p:nvSpPr>
        <p:spPr/>
        <p:txBody>
          <a:bodyPr>
            <a:normAutofit/>
          </a:bodyPr>
          <a:lstStyle/>
          <a:p>
            <a:pPr algn="just"/>
            <a:r>
              <a:rPr lang="es-PE" sz="2400" dirty="0" smtClean="0"/>
              <a:t>El delito de Peculado </a:t>
            </a:r>
            <a:r>
              <a:rPr lang="es-PE" sz="2400" b="1" dirty="0" smtClean="0"/>
              <a:t>es un delito instantáneo y de resultado (admite tentativa)</a:t>
            </a:r>
          </a:p>
          <a:p>
            <a:pPr marL="0" indent="0" algn="just">
              <a:buNone/>
            </a:pPr>
            <a:r>
              <a:rPr lang="es-PE" sz="2400" dirty="0" smtClean="0"/>
              <a:t>Se consuma cuando el Funcionario incorpora a su dominio personal los caudales públicos, haciéndolos suyos</a:t>
            </a:r>
            <a:r>
              <a:rPr lang="es-PE" sz="2400" b="1" dirty="0" smtClean="0"/>
              <a:t>.</a:t>
            </a:r>
          </a:p>
          <a:p>
            <a:pPr marL="0" indent="0" algn="just">
              <a:buNone/>
            </a:pPr>
            <a:r>
              <a:rPr lang="es-PE" sz="1800" dirty="0" smtClean="0"/>
              <a:t>Exp. N° 2758-2004-HC/TC- Lima. TC declaró infundado el HC presentado por Luis Bedoya Vivando – cómplice de peculado de Vladimiro Montesinos Torres.</a:t>
            </a:r>
          </a:p>
          <a:p>
            <a:pPr marL="0" indent="0" algn="just">
              <a:buNone/>
            </a:pPr>
            <a:r>
              <a:rPr lang="es-PE" sz="2400" dirty="0" smtClean="0"/>
              <a:t>La devolución de los caudales o efectos apropiados, es irrelevante para efectos de la consumación. </a:t>
            </a:r>
          </a:p>
          <a:p>
            <a:pPr marL="0" indent="0" algn="just">
              <a:buNone/>
            </a:pPr>
            <a:r>
              <a:rPr lang="es-PE" sz="1800" dirty="0"/>
              <a:t>Exp. N° </a:t>
            </a:r>
            <a:r>
              <a:rPr lang="es-PE" sz="1800" dirty="0" smtClean="0"/>
              <a:t>1402-2001-HC/TC- Lima.</a:t>
            </a:r>
            <a:endParaRPr lang="es-PE" sz="1800" b="1" dirty="0"/>
          </a:p>
          <a:p>
            <a:pPr marL="0" indent="0">
              <a:buNone/>
            </a:pPr>
            <a:endParaRPr lang="es-PE" sz="1800" dirty="0"/>
          </a:p>
        </p:txBody>
      </p:sp>
    </p:spTree>
    <p:extLst>
      <p:ext uri="{BB962C8B-B14F-4D97-AF65-F5344CB8AC3E}">
        <p14:creationId xmlns:p14="http://schemas.microsoft.com/office/powerpoint/2010/main" val="22025924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Prescripción del delito de peculado</a:t>
            </a:r>
            <a:endParaRPr lang="es-PE" dirty="0"/>
          </a:p>
        </p:txBody>
      </p:sp>
      <p:sp>
        <p:nvSpPr>
          <p:cNvPr id="3" name="Marcador de contenido 2"/>
          <p:cNvSpPr>
            <a:spLocks noGrp="1"/>
          </p:cNvSpPr>
          <p:nvPr>
            <p:ph idx="1"/>
          </p:nvPr>
        </p:nvSpPr>
        <p:spPr>
          <a:xfrm>
            <a:off x="1040819" y="1744036"/>
            <a:ext cx="10058400" cy="4050792"/>
          </a:xfrm>
        </p:spPr>
        <p:txBody>
          <a:bodyPr>
            <a:normAutofit fontScale="92500" lnSpcReduction="10000"/>
          </a:bodyPr>
          <a:lstStyle/>
          <a:p>
            <a:pPr marL="0" indent="0">
              <a:buNone/>
            </a:pPr>
            <a:endParaRPr lang="es-PE" sz="2400" b="1" dirty="0" smtClean="0"/>
          </a:p>
          <a:p>
            <a:pPr algn="just"/>
            <a:r>
              <a:rPr lang="es-PE" sz="2400" b="1" dirty="0" smtClean="0"/>
              <a:t>Art. 80 CP (dúplica de la prescripción) </a:t>
            </a:r>
          </a:p>
          <a:p>
            <a:pPr algn="just"/>
            <a:r>
              <a:rPr lang="es-PE" sz="2400" b="1" dirty="0" smtClean="0"/>
              <a:t>ACUERDO PLENARIO 2-2011/CJ-116</a:t>
            </a:r>
          </a:p>
          <a:p>
            <a:pPr marL="0" indent="0" algn="just">
              <a:buNone/>
            </a:pPr>
            <a:r>
              <a:rPr lang="es-ES" sz="2400" dirty="0"/>
              <a:t>E</a:t>
            </a:r>
            <a:r>
              <a:rPr lang="es-ES" sz="2400" dirty="0" smtClean="0"/>
              <a:t>l </a:t>
            </a:r>
            <a:r>
              <a:rPr lang="es-ES" sz="2400" dirty="0"/>
              <a:t>marco concretado para el autor de un delito de infracción de deber, en términos de prescripción, no puede sostener una mayor extensión de los mismos para el extraneus</a:t>
            </a:r>
            <a:r>
              <a:rPr lang="es-ES" sz="2400" dirty="0" smtClean="0"/>
              <a:t>.</a:t>
            </a:r>
          </a:p>
          <a:p>
            <a:pPr marL="0" indent="0" algn="just">
              <a:buNone/>
            </a:pPr>
            <a:r>
              <a:rPr lang="es-ES" sz="2400" dirty="0" smtClean="0"/>
              <a:t>En </a:t>
            </a:r>
            <a:r>
              <a:rPr lang="es-ES" sz="2400" dirty="0"/>
              <a:t>suma, los extraneus se regirán por la pena correspondiente al delito ejecutado por el autor -dentro de los comprendidos en el Capítulo II, Título XVIII, del Libro Segundo del CP-, </a:t>
            </a:r>
            <a:r>
              <a:rPr lang="es-ES" sz="2400" b="1" dirty="0">
                <a:solidFill>
                  <a:srgbClr val="FF0000"/>
                </a:solidFill>
              </a:rPr>
              <a:t>pero para los efectos del cómputo de la prescripción no se les extenderá la dúplica del plazo previsto para los autores, pues a ellos no les alcanza la circunstancia agravante que legalmente sólo corresponde al </a:t>
            </a:r>
            <a:r>
              <a:rPr lang="es-ES" sz="2400" b="1" dirty="0" smtClean="0">
                <a:solidFill>
                  <a:srgbClr val="FF0000"/>
                </a:solidFill>
              </a:rPr>
              <a:t>autor</a:t>
            </a:r>
            <a:r>
              <a:rPr lang="es-ES" sz="2400" dirty="0" smtClean="0"/>
              <a:t>.</a:t>
            </a:r>
          </a:p>
          <a:p>
            <a:pPr marL="0" indent="0" algn="just">
              <a:buNone/>
            </a:pPr>
            <a:endParaRPr lang="es-ES" dirty="0"/>
          </a:p>
          <a:p>
            <a:pPr marL="0" indent="0" algn="just">
              <a:buNone/>
            </a:pPr>
            <a:endParaRPr lang="es-PE" dirty="0"/>
          </a:p>
        </p:txBody>
      </p:sp>
    </p:spTree>
    <p:extLst>
      <p:ext uri="{BB962C8B-B14F-4D97-AF65-F5344CB8AC3E}">
        <p14:creationId xmlns:p14="http://schemas.microsoft.com/office/powerpoint/2010/main" val="6700062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Los viáticos como objeto del delito de peculado</a:t>
            </a:r>
            <a:endParaRPr lang="es-PE" dirty="0"/>
          </a:p>
        </p:txBody>
      </p:sp>
      <p:sp>
        <p:nvSpPr>
          <p:cNvPr id="3" name="Marcador de contenido 2"/>
          <p:cNvSpPr>
            <a:spLocks noGrp="1"/>
          </p:cNvSpPr>
          <p:nvPr>
            <p:ph idx="1"/>
          </p:nvPr>
        </p:nvSpPr>
        <p:spPr/>
        <p:txBody>
          <a:bodyPr>
            <a:normAutofit/>
          </a:bodyPr>
          <a:lstStyle/>
          <a:p>
            <a:r>
              <a:rPr lang="es-PE" sz="2400" dirty="0" smtClean="0"/>
              <a:t>Cuestiones bajo controversia</a:t>
            </a:r>
            <a:endParaRPr lang="es-PE" sz="2400" dirty="0"/>
          </a:p>
          <a:p>
            <a:pPr marL="457200" indent="-457200" algn="just">
              <a:buAutoNum type="alphaUcParenR"/>
            </a:pPr>
            <a:r>
              <a:rPr lang="es-PE" sz="2400" dirty="0" smtClean="0"/>
              <a:t>Si los viáticos tienen la naturaleza de caudales públicos objeto de administración del funcionario (para saber si el funcionario puede ser pasible o no de delito de peculado por apropiación)</a:t>
            </a:r>
          </a:p>
          <a:p>
            <a:pPr marL="457200" indent="-457200" algn="just">
              <a:buAutoNum type="alphaUcParenR"/>
            </a:pPr>
            <a:r>
              <a:rPr lang="es-PE" sz="2400" dirty="0" smtClean="0"/>
              <a:t>La relevancia penal que tendría la sustentación indebida de los gastos por viáticos, pero sobretodo el incumplimiento de la comisión encomendada.</a:t>
            </a:r>
          </a:p>
        </p:txBody>
      </p:sp>
    </p:spTree>
    <p:extLst>
      <p:ext uri="{BB962C8B-B14F-4D97-AF65-F5344CB8AC3E}">
        <p14:creationId xmlns:p14="http://schemas.microsoft.com/office/powerpoint/2010/main" val="844747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pPr algn="ctr"/>
            <a:r>
              <a:rPr lang="es-PE" dirty="0" smtClean="0"/>
              <a:t>Dos posiciones</a:t>
            </a:r>
            <a:endParaRPr lang="es-PE" dirty="0"/>
          </a:p>
        </p:txBody>
      </p:sp>
      <p:sp>
        <p:nvSpPr>
          <p:cNvPr id="10" name="Marcador de contenido 9"/>
          <p:cNvSpPr>
            <a:spLocks noGrp="1"/>
          </p:cNvSpPr>
          <p:nvPr>
            <p:ph sz="half" idx="1"/>
          </p:nvPr>
        </p:nvSpPr>
        <p:spPr/>
        <p:txBody>
          <a:bodyPr>
            <a:normAutofit/>
          </a:bodyPr>
          <a:lstStyle/>
          <a:p>
            <a:pPr algn="just"/>
            <a:r>
              <a:rPr lang="es-PE" sz="2100" dirty="0" smtClean="0"/>
              <a:t>El dinero por viáticos ingresa a la esfera privada de la persona y esta dirigida a cubrir gastos personales como son la alimentación, movilidad y hospedaje. Por tanto, el funcionario no tendría la cantidad de dinero para su administración pública, sino para una administración más bien privada. </a:t>
            </a:r>
            <a:endParaRPr lang="es-PE" sz="2100" dirty="0"/>
          </a:p>
        </p:txBody>
      </p:sp>
      <p:sp>
        <p:nvSpPr>
          <p:cNvPr id="11" name="Marcador de contenido 10"/>
          <p:cNvSpPr>
            <a:spLocks noGrp="1"/>
          </p:cNvSpPr>
          <p:nvPr>
            <p:ph sz="half" idx="2"/>
          </p:nvPr>
        </p:nvSpPr>
        <p:spPr/>
        <p:txBody>
          <a:bodyPr/>
          <a:lstStyle/>
          <a:p>
            <a:pPr algn="just"/>
            <a:r>
              <a:rPr lang="es-PE" dirty="0" smtClean="0"/>
              <a:t>La expresión </a:t>
            </a:r>
            <a:r>
              <a:rPr lang="es-PE" i="1" dirty="0" smtClean="0"/>
              <a:t>“administración” </a:t>
            </a:r>
            <a:r>
              <a:rPr lang="es-PE" dirty="0" smtClean="0"/>
              <a:t>del art. 387° del Código Penal se refiere a la posesión del dinero que implica funciones activas de manejo y conducción del patrimonio estatal, esto es, de dominio o gobierno del patrimonio estatal. </a:t>
            </a:r>
            <a:r>
              <a:rPr lang="es-PE" dirty="0"/>
              <a:t>E</a:t>
            </a:r>
            <a:r>
              <a:rPr lang="es-PE" dirty="0" smtClean="0"/>
              <a:t>stos fueron asignados sólo con el objetivo de viajar y desempeñar las funciones que le fueron encomendadas</a:t>
            </a:r>
            <a:endParaRPr lang="es-PE" i="1" dirty="0"/>
          </a:p>
        </p:txBody>
      </p:sp>
    </p:spTree>
    <p:extLst>
      <p:ext uri="{BB962C8B-B14F-4D97-AF65-F5344CB8AC3E}">
        <p14:creationId xmlns:p14="http://schemas.microsoft.com/office/powerpoint/2010/main" val="35041972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fontScale="90000"/>
          </a:bodyPr>
          <a:lstStyle/>
          <a:p>
            <a:pPr algn="just"/>
            <a:r>
              <a:rPr lang="es-PE" dirty="0"/>
              <a:t>Pleno jurisdiccional especializado en delitos de corrupción de funcionarios </a:t>
            </a:r>
          </a:p>
        </p:txBody>
      </p:sp>
      <p:sp>
        <p:nvSpPr>
          <p:cNvPr id="6" name="Marcador de contenido 5"/>
          <p:cNvSpPr>
            <a:spLocks noGrp="1"/>
          </p:cNvSpPr>
          <p:nvPr>
            <p:ph idx="1"/>
          </p:nvPr>
        </p:nvSpPr>
        <p:spPr/>
        <p:txBody>
          <a:bodyPr/>
          <a:lstStyle/>
          <a:p>
            <a:pPr algn="just"/>
            <a:r>
              <a:rPr lang="es-PE" sz="2400" dirty="0" smtClean="0"/>
              <a:t>Se llevó a cabo los días 23,24 y 25 de noviembre de 2017 en Lima.</a:t>
            </a:r>
          </a:p>
          <a:p>
            <a:r>
              <a:rPr lang="es-PE" sz="2400" dirty="0" smtClean="0"/>
              <a:t>CONCLUSIÓN</a:t>
            </a:r>
          </a:p>
          <a:p>
            <a:pPr marL="0" indent="0" algn="just">
              <a:buNone/>
            </a:pPr>
            <a:r>
              <a:rPr lang="es-PE" sz="2400" dirty="0"/>
              <a:t>"No configura el delito de peculado debido a que la recepción de viáticos por parte del sujeto público tiene naturaleza distinta a la administración, percepción y custodia que exige el delito de peculado. En consecuencia, la conducta del agente público debe dilucidarse en el ámbito administrativo".</a:t>
            </a:r>
          </a:p>
          <a:p>
            <a:endParaRPr lang="es-PE" dirty="0"/>
          </a:p>
        </p:txBody>
      </p:sp>
    </p:spTree>
    <p:extLst>
      <p:ext uri="{BB962C8B-B14F-4D97-AF65-F5344CB8AC3E}">
        <p14:creationId xmlns:p14="http://schemas.microsoft.com/office/powerpoint/2010/main" val="2838888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PE" dirty="0" smtClean="0"/>
              <a:t>EL DELITO DE PECULADO (art. 387 CP)</a:t>
            </a:r>
            <a:endParaRPr lang="es-PE" dirty="0"/>
          </a:p>
        </p:txBody>
      </p:sp>
      <p:sp>
        <p:nvSpPr>
          <p:cNvPr id="5" name="4 Marcador de texto"/>
          <p:cNvSpPr>
            <a:spLocks noGrp="1"/>
          </p:cNvSpPr>
          <p:nvPr>
            <p:ph type="body" idx="1"/>
          </p:nvPr>
        </p:nvSpPr>
        <p:spPr/>
        <p:txBody>
          <a:bodyPr/>
          <a:lstStyle/>
          <a:p>
            <a:r>
              <a:rPr lang="es-PE" dirty="0" smtClean="0"/>
              <a:t>PECULADO DOLOSO</a:t>
            </a:r>
            <a:endParaRPr lang="es-PE" dirty="0"/>
          </a:p>
        </p:txBody>
      </p:sp>
      <p:sp>
        <p:nvSpPr>
          <p:cNvPr id="6" name="5 Marcador de contenido"/>
          <p:cNvSpPr>
            <a:spLocks noGrp="1"/>
          </p:cNvSpPr>
          <p:nvPr>
            <p:ph sz="half" idx="2"/>
          </p:nvPr>
        </p:nvSpPr>
        <p:spPr/>
        <p:txBody>
          <a:bodyPr/>
          <a:lstStyle/>
          <a:p>
            <a:pPr marL="0" indent="0" algn="just">
              <a:buNone/>
            </a:pPr>
            <a:r>
              <a:rPr lang="es-PE" i="1" dirty="0" smtClean="0"/>
              <a:t>«El funcionario o servidor público que se apropia o utiliza, en cualquier forma, para sí o para otro, caudales o efectos cuya percepción, administración o custodia le estén confiados por razón de su cargo , será reprimido con pena privativa de libertad no menor  de cuatro ni mayor de ocho años (…)»</a:t>
            </a:r>
            <a:endParaRPr lang="es-PE" i="1" dirty="0"/>
          </a:p>
        </p:txBody>
      </p:sp>
      <p:sp>
        <p:nvSpPr>
          <p:cNvPr id="7" name="6 Marcador de texto"/>
          <p:cNvSpPr>
            <a:spLocks noGrp="1"/>
          </p:cNvSpPr>
          <p:nvPr>
            <p:ph type="body" sz="quarter" idx="3"/>
          </p:nvPr>
        </p:nvSpPr>
        <p:spPr/>
        <p:txBody>
          <a:bodyPr/>
          <a:lstStyle/>
          <a:p>
            <a:r>
              <a:rPr lang="es-PE" dirty="0" smtClean="0"/>
              <a:t>PECULADO CULPOSO</a:t>
            </a:r>
            <a:endParaRPr lang="es-PE" dirty="0"/>
          </a:p>
        </p:txBody>
      </p:sp>
      <p:sp>
        <p:nvSpPr>
          <p:cNvPr id="8" name="7 Marcador de contenido"/>
          <p:cNvSpPr>
            <a:spLocks noGrp="1"/>
          </p:cNvSpPr>
          <p:nvPr>
            <p:ph sz="quarter" idx="4"/>
          </p:nvPr>
        </p:nvSpPr>
        <p:spPr/>
        <p:txBody>
          <a:bodyPr/>
          <a:lstStyle/>
          <a:p>
            <a:pPr marL="0" indent="0" algn="just">
              <a:buNone/>
            </a:pPr>
            <a:r>
              <a:rPr lang="es-PE" i="1" dirty="0" smtClean="0"/>
              <a:t>«(…) Si el agente, por culpa, da ocasión a que se efectúe por otra persona la sustracción de caudales o efectos, será reprimido con pena privativa de libertad no mayor de dos años y con prestación de servicios comunitarios de veinte a cuarenta jornadas (…)»</a:t>
            </a:r>
            <a:endParaRPr lang="es-PE" i="1" dirty="0"/>
          </a:p>
        </p:txBody>
      </p:sp>
    </p:spTree>
    <p:extLst>
      <p:ext uri="{BB962C8B-B14F-4D97-AF65-F5344CB8AC3E}">
        <p14:creationId xmlns:p14="http://schemas.microsoft.com/office/powerpoint/2010/main" val="2506525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Fuentes bibliográficas.</a:t>
            </a:r>
            <a:endParaRPr lang="es-PE" dirty="0"/>
          </a:p>
        </p:txBody>
      </p:sp>
      <p:sp>
        <p:nvSpPr>
          <p:cNvPr id="3" name="Marcador de contenido 2"/>
          <p:cNvSpPr>
            <a:spLocks noGrp="1"/>
          </p:cNvSpPr>
          <p:nvPr>
            <p:ph idx="1"/>
          </p:nvPr>
        </p:nvSpPr>
        <p:spPr/>
        <p:txBody>
          <a:bodyPr/>
          <a:lstStyle/>
          <a:p>
            <a:pPr algn="just"/>
            <a:r>
              <a:rPr lang="es-PE" dirty="0" smtClean="0"/>
              <a:t>SALINAS SICCHA, Ramiro. Delitos contra la administración pública. Septiembre 2016.</a:t>
            </a:r>
          </a:p>
          <a:p>
            <a:pPr algn="just"/>
            <a:r>
              <a:rPr lang="es-PE" dirty="0" smtClean="0"/>
              <a:t>CALDERÓN VALVERDE, Leonardo y BENAVENTE CHORRES, Hesbert. Delitos de corrupción de funcionarios. Gaceta penal &amp; procesal penal. Mayo 2012.</a:t>
            </a:r>
          </a:p>
          <a:p>
            <a:pPr algn="just"/>
            <a:r>
              <a:rPr lang="es-PE" dirty="0" smtClean="0"/>
              <a:t>CHANJAN DOCUMET, Rafael. Estudios críticos sobre los delitos de corrupción de funcionarios en Perú. “El perjuicio patrimonial y la cuantía de los apropiado o utilizado en el delito de peculado doloso. Análisis dogmático sobre la base, los últimos pronunciamientos de la Corte Suprema de Justicia. </a:t>
            </a:r>
          </a:p>
          <a:p>
            <a:pPr marL="0" indent="0">
              <a:buNone/>
            </a:pPr>
            <a:endParaRPr lang="es-PE" dirty="0"/>
          </a:p>
          <a:p>
            <a:pPr marL="0" indent="0">
              <a:buNone/>
            </a:pPr>
            <a:endParaRPr lang="es-PE" dirty="0"/>
          </a:p>
        </p:txBody>
      </p:sp>
    </p:spTree>
    <p:extLst>
      <p:ext uri="{BB962C8B-B14F-4D97-AF65-F5344CB8AC3E}">
        <p14:creationId xmlns:p14="http://schemas.microsoft.com/office/powerpoint/2010/main" val="3795633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PE" dirty="0" smtClean="0"/>
              <a:t>ESTRUCTURA DEL DELITO</a:t>
            </a:r>
            <a:endParaRPr lang="es-PE" dirty="0"/>
          </a:p>
        </p:txBody>
      </p:sp>
      <p:sp>
        <p:nvSpPr>
          <p:cNvPr id="3" name="Marcador de contenido 2"/>
          <p:cNvSpPr>
            <a:spLocks noGrp="1"/>
          </p:cNvSpPr>
          <p:nvPr>
            <p:ph idx="1"/>
          </p:nvPr>
        </p:nvSpPr>
        <p:spPr/>
        <p:txBody>
          <a:bodyPr/>
          <a:lstStyle/>
          <a:p>
            <a:pPr marL="0" indent="0">
              <a:buNone/>
            </a:pPr>
            <a:endParaRPr lang="es-PE" dirty="0" smtClean="0"/>
          </a:p>
          <a:p>
            <a:pPr marL="0" indent="0">
              <a:buNone/>
            </a:pPr>
            <a:r>
              <a:rPr lang="es-PE" dirty="0" smtClean="0"/>
              <a:t>APROPIARSE O                          CAUDALES  O                          QUE TIENE POR RAZÓN </a:t>
            </a:r>
          </a:p>
          <a:p>
            <a:pPr marL="0" indent="0">
              <a:buNone/>
            </a:pPr>
            <a:r>
              <a:rPr lang="es-PE" dirty="0" smtClean="0"/>
              <a:t>UTILIZAR .                                     EFECTOS                                   DE SU CARGO</a:t>
            </a:r>
          </a:p>
          <a:p>
            <a:pPr marL="0" indent="0">
              <a:buNone/>
            </a:pPr>
            <a:endParaRPr lang="es-PE" dirty="0" smtClean="0"/>
          </a:p>
          <a:p>
            <a:pPr marL="0" indent="0">
              <a:buNone/>
            </a:pPr>
            <a:endParaRPr lang="es-PE" dirty="0"/>
          </a:p>
        </p:txBody>
      </p:sp>
      <p:sp>
        <p:nvSpPr>
          <p:cNvPr id="4" name="Flecha a la derecha con bandas 3"/>
          <p:cNvSpPr/>
          <p:nvPr/>
        </p:nvSpPr>
        <p:spPr>
          <a:xfrm>
            <a:off x="3265715" y="2619974"/>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5" name="Flecha a la derecha con bandas 4"/>
          <p:cNvSpPr/>
          <p:nvPr/>
        </p:nvSpPr>
        <p:spPr>
          <a:xfrm>
            <a:off x="6707777" y="2619974"/>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6 CuadroTexto"/>
          <p:cNvSpPr txBox="1"/>
          <p:nvPr/>
        </p:nvSpPr>
        <p:spPr>
          <a:xfrm>
            <a:off x="2741940" y="4850916"/>
            <a:ext cx="5838714" cy="400110"/>
          </a:xfrm>
          <a:prstGeom prst="rect">
            <a:avLst/>
          </a:prstGeom>
          <a:noFill/>
        </p:spPr>
        <p:txBody>
          <a:bodyPr wrap="none" rtlCol="0">
            <a:spAutoFit/>
          </a:bodyPr>
          <a:lstStyle/>
          <a:p>
            <a:r>
              <a:rPr lang="es-PE" sz="2000" dirty="0" smtClean="0"/>
              <a:t>PERCEPCIÓN,  ADMINISTRACIÓN O CUSTODIA</a:t>
            </a:r>
            <a:endParaRPr lang="es-PE" sz="2000" dirty="0"/>
          </a:p>
        </p:txBody>
      </p:sp>
      <p:sp>
        <p:nvSpPr>
          <p:cNvPr id="8" name="Flecha a la derecha con bandas 4"/>
          <p:cNvSpPr/>
          <p:nvPr/>
        </p:nvSpPr>
        <p:spPr>
          <a:xfrm rot="5400000">
            <a:off x="4929777" y="3812588"/>
            <a:ext cx="978408" cy="48463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4453151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pPr algn="just"/>
            <a:r>
              <a:rPr lang="es-PE" dirty="0" smtClean="0"/>
              <a:t>Definición y estructura típica del delito de peculado.</a:t>
            </a:r>
            <a:endParaRPr lang="es-PE" dirty="0"/>
          </a:p>
        </p:txBody>
      </p:sp>
      <p:sp>
        <p:nvSpPr>
          <p:cNvPr id="8" name="Marcador de contenido 7"/>
          <p:cNvSpPr>
            <a:spLocks noGrp="1"/>
          </p:cNvSpPr>
          <p:nvPr>
            <p:ph idx="1"/>
          </p:nvPr>
        </p:nvSpPr>
        <p:spPr/>
        <p:txBody>
          <a:bodyPr>
            <a:normAutofit/>
          </a:bodyPr>
          <a:lstStyle/>
          <a:p>
            <a:pPr algn="just"/>
            <a:r>
              <a:rPr lang="es-PE" sz="2200" b="1" dirty="0" smtClean="0">
                <a:solidFill>
                  <a:srgbClr val="FF0000"/>
                </a:solidFill>
              </a:rPr>
              <a:t>ACUERDO PLENARIO 4-2005/CJ-116 de fecha 30.09.2005</a:t>
            </a:r>
          </a:p>
          <a:p>
            <a:pPr marL="0" indent="0" algn="just">
              <a:buNone/>
            </a:pPr>
            <a:r>
              <a:rPr lang="es-PE" sz="2200" dirty="0" smtClean="0"/>
              <a:t>Los elementos materiales del tipo penal:</a:t>
            </a:r>
          </a:p>
          <a:p>
            <a:pPr algn="just"/>
            <a:r>
              <a:rPr lang="es-PE" sz="2200" dirty="0" smtClean="0"/>
              <a:t>Relación funcional entre el Sujeto Activo y los caudales y efectos.</a:t>
            </a:r>
          </a:p>
          <a:p>
            <a:pPr algn="just"/>
            <a:r>
              <a:rPr lang="es-PE" sz="2200" dirty="0" smtClean="0"/>
              <a:t>Apropiación: Apartar los recursos de la Administración Pública para disponerlos como suyos. </a:t>
            </a:r>
          </a:p>
          <a:p>
            <a:pPr algn="just"/>
            <a:r>
              <a:rPr lang="es-PE" sz="2200" dirty="0" smtClean="0"/>
              <a:t>Percepción: Captar o recepcionar caudales o efectos de procedencia diversa pero siempre lícita.</a:t>
            </a:r>
          </a:p>
          <a:p>
            <a:pPr algn="just"/>
            <a:r>
              <a:rPr lang="es-PE" sz="2200" dirty="0" smtClean="0"/>
              <a:t>Administración: Implica las funciones activas de manejo y conducción.</a:t>
            </a:r>
          </a:p>
          <a:p>
            <a:pPr algn="just"/>
            <a:r>
              <a:rPr lang="es-PE" sz="2200" dirty="0" smtClean="0"/>
              <a:t>Custodia: Importa la típica posesión que implica la protección, conservación y vigilancia debida por el funcionario público.</a:t>
            </a:r>
          </a:p>
          <a:p>
            <a:pPr marL="457200" indent="-457200" algn="just">
              <a:buAutoNum type="alphaLcParenR"/>
            </a:pPr>
            <a:endParaRPr lang="es-PE" dirty="0"/>
          </a:p>
        </p:txBody>
      </p:sp>
    </p:spTree>
    <p:extLst>
      <p:ext uri="{BB962C8B-B14F-4D97-AF65-F5344CB8AC3E}">
        <p14:creationId xmlns:p14="http://schemas.microsoft.com/office/powerpoint/2010/main" val="2202338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pPr algn="just"/>
            <a:r>
              <a:rPr lang="es-PE" dirty="0" smtClean="0"/>
              <a:t>Definición y estructura típica del delito de peculado.</a:t>
            </a:r>
            <a:endParaRPr lang="es-PE" dirty="0"/>
          </a:p>
        </p:txBody>
      </p:sp>
      <p:sp>
        <p:nvSpPr>
          <p:cNvPr id="8" name="Marcador de contenido 7"/>
          <p:cNvSpPr>
            <a:spLocks noGrp="1"/>
          </p:cNvSpPr>
          <p:nvPr>
            <p:ph idx="1"/>
          </p:nvPr>
        </p:nvSpPr>
        <p:spPr/>
        <p:txBody>
          <a:bodyPr>
            <a:normAutofit/>
          </a:bodyPr>
          <a:lstStyle/>
          <a:p>
            <a:pPr algn="just"/>
            <a:r>
              <a:rPr lang="es-PE" sz="2200" b="1" dirty="0" smtClean="0">
                <a:solidFill>
                  <a:srgbClr val="FF0000"/>
                </a:solidFill>
              </a:rPr>
              <a:t>ACUERDO PLENARIO 4-2005/CJ-116 de fecha 30.09.2005</a:t>
            </a:r>
          </a:p>
          <a:p>
            <a:pPr algn="just"/>
            <a:r>
              <a:rPr lang="es-PE" sz="2200" dirty="0" smtClean="0"/>
              <a:t>Utilización</a:t>
            </a:r>
            <a:r>
              <a:rPr lang="es-PE" sz="2200" dirty="0"/>
              <a:t>: Aprovecharse de las ventajas de los recursos sin que exista la finalidad última de apropiarse de ellos.</a:t>
            </a:r>
          </a:p>
          <a:p>
            <a:pPr algn="just"/>
            <a:r>
              <a:rPr lang="es-PE" sz="2200" dirty="0"/>
              <a:t>Destinatario:  Puede ser en beneficio del propio funcionario o bien para favoreces a terceros (mediante el traslado del bien  al dominio de un tercero)</a:t>
            </a:r>
          </a:p>
          <a:p>
            <a:pPr algn="just"/>
            <a:r>
              <a:rPr lang="es-PE" sz="2200" dirty="0"/>
              <a:t>Caudales: Bienes en general de contenido económico, incluyendo el dinero.</a:t>
            </a:r>
          </a:p>
          <a:p>
            <a:pPr algn="just"/>
            <a:r>
              <a:rPr lang="es-PE" sz="2200" dirty="0"/>
              <a:t>Efectos: Objetos, cosas o bienes que representan un valor patrimonial público, incluyendo los valores negociables.</a:t>
            </a:r>
          </a:p>
          <a:p>
            <a:pPr marL="457200" indent="-457200">
              <a:buAutoNum type="alphaLcParenR"/>
            </a:pPr>
            <a:endParaRPr lang="es-PE" dirty="0"/>
          </a:p>
        </p:txBody>
      </p:sp>
    </p:spTree>
    <p:extLst>
      <p:ext uri="{BB962C8B-B14F-4D97-AF65-F5344CB8AC3E}">
        <p14:creationId xmlns:p14="http://schemas.microsoft.com/office/powerpoint/2010/main" val="33891033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Autoría Y PARTICIPACIÓN EN EL DELITO DE PECULADO. </a:t>
            </a:r>
            <a:endParaRPr lang="es-PE" dirty="0"/>
          </a:p>
        </p:txBody>
      </p:sp>
      <p:sp>
        <p:nvSpPr>
          <p:cNvPr id="3" name="Marcador de contenido 2"/>
          <p:cNvSpPr>
            <a:spLocks noGrp="1"/>
          </p:cNvSpPr>
          <p:nvPr>
            <p:ph idx="1"/>
          </p:nvPr>
        </p:nvSpPr>
        <p:spPr/>
        <p:txBody>
          <a:bodyPr>
            <a:noAutofit/>
          </a:bodyPr>
          <a:lstStyle/>
          <a:p>
            <a:pPr algn="just"/>
            <a:r>
              <a:rPr lang="es-PE" sz="2400" b="1" dirty="0" smtClean="0">
                <a:solidFill>
                  <a:srgbClr val="FF0000"/>
                </a:solidFill>
              </a:rPr>
              <a:t>AUTORÍA</a:t>
            </a:r>
          </a:p>
          <a:p>
            <a:pPr marL="0" indent="0" algn="just">
              <a:buNone/>
            </a:pPr>
            <a:r>
              <a:rPr lang="es-PE" sz="2400" dirty="0" smtClean="0"/>
              <a:t>El delito de peculado es un </a:t>
            </a:r>
            <a:r>
              <a:rPr lang="es-PE" sz="2400" b="1" dirty="0" smtClean="0"/>
              <a:t>delito especial </a:t>
            </a:r>
            <a:r>
              <a:rPr lang="es-PE" sz="2400" dirty="0" smtClean="0"/>
              <a:t>(funcionario público) </a:t>
            </a:r>
            <a:r>
              <a:rPr lang="es-PE" sz="2400" b="1" dirty="0" smtClean="0"/>
              <a:t>y de infracción de deber </a:t>
            </a:r>
            <a:r>
              <a:rPr lang="es-PE" sz="2400" dirty="0" smtClean="0"/>
              <a:t>(quebrantar un deber asegurado institucionalmente)</a:t>
            </a:r>
          </a:p>
          <a:p>
            <a:pPr marL="0" indent="0" algn="just">
              <a:buNone/>
            </a:pPr>
            <a:r>
              <a:rPr lang="es-PE" sz="2400" dirty="0" smtClean="0">
                <a:solidFill>
                  <a:srgbClr val="FF0000"/>
                </a:solidFill>
              </a:rPr>
              <a:t>Sólo puede quebrantar un deber el que lo tiene. </a:t>
            </a:r>
          </a:p>
          <a:p>
            <a:pPr marL="0" indent="0" algn="just">
              <a:buNone/>
            </a:pPr>
            <a:r>
              <a:rPr lang="es-PE" sz="2400" dirty="0" smtClean="0"/>
              <a:t>Entonces sólo podrá ser autor el funcionario </a:t>
            </a:r>
            <a:r>
              <a:rPr lang="es-PE" sz="2400" dirty="0"/>
              <a:t>p</a:t>
            </a:r>
            <a:r>
              <a:rPr lang="es-PE" sz="2400" dirty="0" smtClean="0"/>
              <a:t>úblico, </a:t>
            </a:r>
            <a:r>
              <a:rPr lang="es-PE" sz="2400" b="1" dirty="0" smtClean="0"/>
              <a:t>siempre que tenga vinculación funcional</a:t>
            </a:r>
            <a:r>
              <a:rPr lang="es-PE" sz="2400" dirty="0" smtClean="0"/>
              <a:t>. </a:t>
            </a:r>
            <a:r>
              <a:rPr lang="es-PE" sz="2400" dirty="0"/>
              <a:t>E</a:t>
            </a:r>
            <a:r>
              <a:rPr lang="es-PE" sz="2400" dirty="0" smtClean="0"/>
              <a:t>s decir poder y/o vigilancia de los caudales o efectos.</a:t>
            </a:r>
          </a:p>
        </p:txBody>
      </p:sp>
    </p:spTree>
    <p:extLst>
      <p:ext uri="{BB962C8B-B14F-4D97-AF65-F5344CB8AC3E}">
        <p14:creationId xmlns:p14="http://schemas.microsoft.com/office/powerpoint/2010/main" val="40816924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Peculado por extensión (art. 392°CP) </a:t>
            </a:r>
            <a:endParaRPr lang="es-PE" dirty="0"/>
          </a:p>
        </p:txBody>
      </p:sp>
      <p:sp>
        <p:nvSpPr>
          <p:cNvPr id="3" name="Marcador de contenido 2"/>
          <p:cNvSpPr>
            <a:spLocks noGrp="1"/>
          </p:cNvSpPr>
          <p:nvPr>
            <p:ph idx="1"/>
          </p:nvPr>
        </p:nvSpPr>
        <p:spPr/>
        <p:txBody>
          <a:bodyPr/>
          <a:lstStyle/>
          <a:p>
            <a:pPr algn="just"/>
            <a:r>
              <a:rPr lang="es-PE" dirty="0" smtClean="0"/>
              <a:t>Quienes administran o custodian dinero perteneciente a las entidades de beneficencia. </a:t>
            </a:r>
          </a:p>
          <a:p>
            <a:pPr algn="just"/>
            <a:r>
              <a:rPr lang="es-PE" dirty="0" smtClean="0"/>
              <a:t>Los ejecutores coactivos.</a:t>
            </a:r>
          </a:p>
          <a:p>
            <a:pPr algn="just"/>
            <a:r>
              <a:rPr lang="es-PE" dirty="0" smtClean="0"/>
              <a:t>Los administradores o depositarios de dinero o bienes embargados o depositados por orden de autoridad competente, aunque pertenezcan a particulares.</a:t>
            </a:r>
          </a:p>
          <a:p>
            <a:pPr algn="just"/>
            <a:r>
              <a:rPr lang="es-PE" dirty="0" smtClean="0"/>
              <a:t>Todas las personas o representantes legales de personas jurídicas que administren o custodien dinero o bienes destinados a fines asistenciales o a programas de apoyo social.</a:t>
            </a:r>
          </a:p>
          <a:p>
            <a:pPr marL="0" indent="0" algn="just">
              <a:buNone/>
            </a:pPr>
            <a:r>
              <a:rPr lang="es-PE" dirty="0" smtClean="0">
                <a:solidFill>
                  <a:srgbClr val="FF0000"/>
                </a:solidFill>
              </a:rPr>
              <a:t>¿Peculado por extensión o Apropiación Ilícita del art. 190 CP? </a:t>
            </a:r>
          </a:p>
          <a:p>
            <a:endParaRPr lang="es-PE" dirty="0"/>
          </a:p>
        </p:txBody>
      </p:sp>
    </p:spTree>
    <p:extLst>
      <p:ext uri="{BB962C8B-B14F-4D97-AF65-F5344CB8AC3E}">
        <p14:creationId xmlns:p14="http://schemas.microsoft.com/office/powerpoint/2010/main" val="21014983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Autoría Y PARTICIPACIÓN EN EL DELITO DE PECULADO. </a:t>
            </a:r>
            <a:endParaRPr lang="es-PE" dirty="0"/>
          </a:p>
        </p:txBody>
      </p:sp>
      <p:sp>
        <p:nvSpPr>
          <p:cNvPr id="3" name="Marcador de contenido 2"/>
          <p:cNvSpPr>
            <a:spLocks noGrp="1"/>
          </p:cNvSpPr>
          <p:nvPr>
            <p:ph idx="1"/>
          </p:nvPr>
        </p:nvSpPr>
        <p:spPr/>
        <p:txBody>
          <a:bodyPr>
            <a:normAutofit/>
          </a:bodyPr>
          <a:lstStyle/>
          <a:p>
            <a:r>
              <a:rPr lang="es-PE" sz="1800" b="1" dirty="0" smtClean="0">
                <a:solidFill>
                  <a:srgbClr val="FF0000"/>
                </a:solidFill>
              </a:rPr>
              <a:t>PARTICIPACIÓN (EL ROL DEL EXTRANEUS) </a:t>
            </a:r>
          </a:p>
          <a:p>
            <a:pPr marL="0" indent="0" algn="just">
              <a:buNone/>
            </a:pPr>
            <a:r>
              <a:rPr lang="es-PE" sz="1800" dirty="0" smtClean="0"/>
              <a:t>Quién puede ser Extraneus: El particular, el usurpador del cargo y/o el funcionario o servidor público que no tenga relación funcional con los bienes objeto de apropiación o uso indebido.</a:t>
            </a:r>
          </a:p>
          <a:p>
            <a:pPr marL="0" indent="0" algn="just">
              <a:buNone/>
            </a:pPr>
            <a:r>
              <a:rPr lang="es-PE" sz="1800" b="1" dirty="0" smtClean="0"/>
              <a:t>TEORÍA DE LA UNIDAD DEL TÍTULO DE IMPUTACIÓN</a:t>
            </a:r>
          </a:p>
          <a:p>
            <a:pPr marL="0" indent="0" algn="just">
              <a:buNone/>
            </a:pPr>
            <a:r>
              <a:rPr lang="es-PE" sz="1800" dirty="0" smtClean="0"/>
              <a:t>Sí se admite la complicidad, siempre y cuando el aporte se produzca en fase previa a la lesión del deber.</a:t>
            </a:r>
          </a:p>
          <a:p>
            <a:pPr marL="0" indent="0" algn="just">
              <a:buNone/>
            </a:pPr>
            <a:r>
              <a:rPr lang="es-PE" sz="1800" dirty="0" smtClean="0"/>
              <a:t>Ejemplo: El funcionario que permite que un tercero se apropie de bienes que tiene en su custodia. El funcionario es autor y el particular cómplice.</a:t>
            </a:r>
          </a:p>
          <a:p>
            <a:pPr marL="0" indent="0" algn="just">
              <a:buNone/>
            </a:pPr>
            <a:r>
              <a:rPr lang="es-PE" sz="1800" dirty="0" smtClean="0"/>
              <a:t>Sí se admite la instigación del Extraneus.</a:t>
            </a:r>
          </a:p>
          <a:p>
            <a:pPr marL="0" indent="0" algn="just">
              <a:buNone/>
            </a:pPr>
            <a:r>
              <a:rPr lang="es-PE" sz="1800" dirty="0" smtClean="0"/>
              <a:t>Ejemplo: Si el particular determina dolosamente al funcionario que administra caudales  para que se los apropie. El funcionario es autor y el particular instigador. </a:t>
            </a:r>
          </a:p>
          <a:p>
            <a:pPr marL="0" indent="0">
              <a:buNone/>
            </a:pPr>
            <a:endParaRPr lang="es-PE" dirty="0" smtClean="0"/>
          </a:p>
          <a:p>
            <a:pPr marL="0" indent="0">
              <a:buNone/>
            </a:pPr>
            <a:endParaRPr lang="es-PE" b="1" dirty="0" smtClean="0"/>
          </a:p>
        </p:txBody>
      </p:sp>
    </p:spTree>
    <p:extLst>
      <p:ext uri="{BB962C8B-B14F-4D97-AF65-F5344CB8AC3E}">
        <p14:creationId xmlns:p14="http://schemas.microsoft.com/office/powerpoint/2010/main" val="1835738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just"/>
            <a:r>
              <a:rPr lang="es-PE" dirty="0" smtClean="0"/>
              <a:t>Autoría </a:t>
            </a:r>
            <a:r>
              <a:rPr lang="es-PE" dirty="0"/>
              <a:t>Y PARTICIPACIÓN EN EL DELITO DE PECULADO. </a:t>
            </a:r>
          </a:p>
        </p:txBody>
      </p:sp>
      <p:sp>
        <p:nvSpPr>
          <p:cNvPr id="3" name="Marcador de contenido 2"/>
          <p:cNvSpPr>
            <a:spLocks noGrp="1"/>
          </p:cNvSpPr>
          <p:nvPr>
            <p:ph idx="1"/>
          </p:nvPr>
        </p:nvSpPr>
        <p:spPr/>
        <p:txBody>
          <a:bodyPr>
            <a:normAutofit fontScale="77500" lnSpcReduction="20000"/>
          </a:bodyPr>
          <a:lstStyle/>
          <a:p>
            <a:pPr algn="just"/>
            <a:r>
              <a:rPr lang="es-PE" sz="2400" dirty="0" smtClean="0"/>
              <a:t>ACCESORIEDAD </a:t>
            </a:r>
          </a:p>
          <a:p>
            <a:pPr marL="0" indent="0" algn="just">
              <a:buNone/>
            </a:pPr>
            <a:r>
              <a:rPr lang="es-PE" sz="2400" dirty="0" smtClean="0"/>
              <a:t>La Punición del extraneus es accesoria porque su aporte al hecho principal no es directo, </a:t>
            </a:r>
            <a:r>
              <a:rPr lang="es-PE" sz="2400" b="1" dirty="0" smtClean="0"/>
              <a:t>sino que se encuentra mediatizado por el Intraneus</a:t>
            </a:r>
            <a:r>
              <a:rPr lang="es-PE" sz="2400" dirty="0" smtClean="0"/>
              <a:t>.</a:t>
            </a:r>
          </a:p>
          <a:p>
            <a:pPr marL="0" indent="0" algn="just">
              <a:buNone/>
            </a:pPr>
            <a:r>
              <a:rPr lang="es-PE" sz="2400" dirty="0" smtClean="0"/>
              <a:t>La accesoriedad es limitada porque la punición depende de que el intraneus haya configurado un hecho típicamente antijurídico. </a:t>
            </a:r>
          </a:p>
          <a:p>
            <a:pPr marL="0" indent="0" algn="just">
              <a:buNone/>
            </a:pPr>
            <a:r>
              <a:rPr lang="es-PE" sz="2400" dirty="0" smtClean="0"/>
              <a:t>En el derecho penal la participación es accesoria (se centra en el hecho típico y antijurídico)</a:t>
            </a:r>
          </a:p>
          <a:p>
            <a:pPr marL="0" indent="0" algn="just">
              <a:buNone/>
            </a:pPr>
            <a:r>
              <a:rPr lang="es-PE" sz="2400" dirty="0" smtClean="0">
                <a:solidFill>
                  <a:srgbClr val="FF0000"/>
                </a:solidFill>
              </a:rPr>
              <a:t>Pleno Jurisdiccional Especializado en Delitos de Corrupción de Funcionarios. </a:t>
            </a:r>
          </a:p>
          <a:p>
            <a:pPr marL="0" indent="0" algn="just">
              <a:buNone/>
            </a:pPr>
            <a:r>
              <a:rPr lang="es-PE" sz="2400" i="1" dirty="0"/>
              <a:t>"El Código Penal asume la tesis de la </a:t>
            </a:r>
            <a:r>
              <a:rPr lang="es-PE" sz="2400" i="1" dirty="0" smtClean="0"/>
              <a:t>accesoriedad de </a:t>
            </a:r>
            <a:r>
              <a:rPr lang="es-PE" sz="2400" i="1" dirty="0"/>
              <a:t>la </a:t>
            </a:r>
            <a:r>
              <a:rPr lang="es-PE" sz="2400" i="1" dirty="0" smtClean="0"/>
              <a:t>participación. </a:t>
            </a:r>
            <a:r>
              <a:rPr lang="es-PE" sz="2400" i="1" dirty="0"/>
              <a:t>La participación es posible cuando concurre realmente un hecho realizado por un autor, pues la complicidad no goza de autonomía típica propia o estructura delictiva distinta a la cometida por el autor del hecho punible, de tal forma que el extraneus responde en calidad de cómplice por el delito cometido por el sujeto público. Se asume de ese modo la tesis de la unidad del título de la imputación. En suma, los extranei responden en calidad de cómplices de un hecho punible realizado por quien sí posee tal cualificación de sujeto público".</a:t>
            </a:r>
          </a:p>
        </p:txBody>
      </p:sp>
    </p:spTree>
    <p:extLst>
      <p:ext uri="{BB962C8B-B14F-4D97-AF65-F5344CB8AC3E}">
        <p14:creationId xmlns:p14="http://schemas.microsoft.com/office/powerpoint/2010/main" val="32801242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TM03090434[[fn=Madera]]</Template>
  <TotalTime>632</TotalTime>
  <Words>1814</Words>
  <Application>Microsoft Office PowerPoint</Application>
  <PresentationFormat>Panorámica</PresentationFormat>
  <Paragraphs>104</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Rockwell</vt:lpstr>
      <vt:lpstr>Rockwell Condensed</vt:lpstr>
      <vt:lpstr>Wingdings</vt:lpstr>
      <vt:lpstr>Tipo de madera</vt:lpstr>
      <vt:lpstr>El delito de peculado.</vt:lpstr>
      <vt:lpstr>EL DELITO DE PECULADO (art. 387 CP)</vt:lpstr>
      <vt:lpstr>ESTRUCTURA DEL DELITO</vt:lpstr>
      <vt:lpstr>Definición y estructura típica del delito de peculado.</vt:lpstr>
      <vt:lpstr>Definición y estructura típica del delito de peculado.</vt:lpstr>
      <vt:lpstr>Autoría Y PARTICIPACIÓN EN EL DELITO DE PECULADO. </vt:lpstr>
      <vt:lpstr>Peculado por extensión (art. 392°CP) </vt:lpstr>
      <vt:lpstr>Autoría Y PARTICIPACIÓN EN EL DELITO DE PECULADO. </vt:lpstr>
      <vt:lpstr>Autoría Y PARTICIPACIÓN EN EL DELITO DE PECULADO. </vt:lpstr>
      <vt:lpstr>El perjuicio económico.</vt:lpstr>
      <vt:lpstr>El perjuicio económico – ámbito probatorio.</vt:lpstr>
      <vt:lpstr>EL PERJUICIO ECONÓMICO - CUANTÍA</vt:lpstr>
      <vt:lpstr>Peculado de uso (art. 388 CP)</vt:lpstr>
      <vt:lpstr>PECULADO DE USO - elementos</vt:lpstr>
      <vt:lpstr>LA CONSUMACIÓN DEL DELITO DE PECULADO</vt:lpstr>
      <vt:lpstr>Prescripción del delito de peculado</vt:lpstr>
      <vt:lpstr>Los viáticos como objeto del delito de peculado</vt:lpstr>
      <vt:lpstr>Dos posiciones</vt:lpstr>
      <vt:lpstr>Pleno jurisdiccional especializado en delitos de corrupción de funcionarios </vt:lpstr>
      <vt:lpstr>Fuentes bibliográficas.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delito de peculado.</dc:title>
  <dc:creator>User</dc:creator>
  <cp:lastModifiedBy>cpracticante cpracticante</cp:lastModifiedBy>
  <cp:revision>89</cp:revision>
  <dcterms:created xsi:type="dcterms:W3CDTF">2018-09-25T14:27:22Z</dcterms:created>
  <dcterms:modified xsi:type="dcterms:W3CDTF">2018-09-27T13:06:58Z</dcterms:modified>
</cp:coreProperties>
</file>