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80" r:id="rId2"/>
    <p:sldId id="281" r:id="rId3"/>
    <p:sldId id="282" r:id="rId4"/>
    <p:sldId id="283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2" autoAdjust="0"/>
    <p:restoredTop sz="93738" autoAdjust="0"/>
  </p:normalViewPr>
  <p:slideViewPr>
    <p:cSldViewPr snapToGrid="0">
      <p:cViewPr>
        <p:scale>
          <a:sx n="68" d="100"/>
          <a:sy n="68" d="100"/>
        </p:scale>
        <p:origin x="456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'Grafico Paquete Completo_24_mes'!$A$12:$B$12</c:f>
              <c:strCache>
                <c:ptCount val="2"/>
                <c:pt idx="0">
                  <c:v>Niños y/o niñas &lt; 24 meses</c:v>
                </c:pt>
                <c:pt idx="1">
                  <c:v>Porcentaje([04.11.0.1] Niños con  criterios FED (4 criterios Salud), [00.01] Número de niños (f_nacim --&gt; 36 meses))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t" anchorCtr="0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'Grafico Paquete Completo_24_mes'!$C$8:$U$8</c:f>
              <c:strCache>
                <c:ptCount val="19"/>
                <c:pt idx="0">
                  <c:v>201612</c:v>
                </c:pt>
                <c:pt idx="1">
                  <c:v>201701</c:v>
                </c:pt>
                <c:pt idx="2">
                  <c:v>201702</c:v>
                </c:pt>
                <c:pt idx="3">
                  <c:v>201703</c:v>
                </c:pt>
                <c:pt idx="4">
                  <c:v>201704</c:v>
                </c:pt>
                <c:pt idx="5">
                  <c:v>201705</c:v>
                </c:pt>
                <c:pt idx="6">
                  <c:v>201706</c:v>
                </c:pt>
                <c:pt idx="7">
                  <c:v>201707</c:v>
                </c:pt>
                <c:pt idx="8">
                  <c:v>201708</c:v>
                </c:pt>
                <c:pt idx="9">
                  <c:v>201709</c:v>
                </c:pt>
                <c:pt idx="10">
                  <c:v>201710</c:v>
                </c:pt>
                <c:pt idx="11">
                  <c:v>201711</c:v>
                </c:pt>
                <c:pt idx="12">
                  <c:v>201712</c:v>
                </c:pt>
                <c:pt idx="13">
                  <c:v>201801</c:v>
                </c:pt>
                <c:pt idx="14">
                  <c:v>201802</c:v>
                </c:pt>
                <c:pt idx="15">
                  <c:v>201803</c:v>
                </c:pt>
                <c:pt idx="16">
                  <c:v>201804</c:v>
                </c:pt>
                <c:pt idx="17">
                  <c:v>201805</c:v>
                </c:pt>
                <c:pt idx="18">
                  <c:v>201806</c:v>
                </c:pt>
              </c:strCache>
            </c:strRef>
          </c:cat>
          <c:val>
            <c:numRef>
              <c:f>'Grafico Paquete Completo_24_mes'!$C$12:$U$12</c:f>
              <c:numCache>
                <c:formatCode>0.00%</c:formatCode>
                <c:ptCount val="19"/>
                <c:pt idx="0">
                  <c:v>0.21679999999999999</c:v>
                </c:pt>
                <c:pt idx="1">
                  <c:v>0.22770000000000001</c:v>
                </c:pt>
                <c:pt idx="2">
                  <c:v>0.2389</c:v>
                </c:pt>
                <c:pt idx="3">
                  <c:v>0.25119999999999998</c:v>
                </c:pt>
                <c:pt idx="4">
                  <c:v>0.26550000000000001</c:v>
                </c:pt>
                <c:pt idx="5">
                  <c:v>0.27889999999999998</c:v>
                </c:pt>
                <c:pt idx="6">
                  <c:v>0.29570000000000002</c:v>
                </c:pt>
                <c:pt idx="7">
                  <c:v>0.31280000000000002</c:v>
                </c:pt>
                <c:pt idx="8">
                  <c:v>0.3296</c:v>
                </c:pt>
                <c:pt idx="9">
                  <c:v>0.34949999999999998</c:v>
                </c:pt>
                <c:pt idx="10">
                  <c:v>0.36180000000000001</c:v>
                </c:pt>
                <c:pt idx="11">
                  <c:v>0.37519999999999998</c:v>
                </c:pt>
                <c:pt idx="12">
                  <c:v>0.38169999999999998</c:v>
                </c:pt>
                <c:pt idx="13">
                  <c:v>0.39510000000000001</c:v>
                </c:pt>
                <c:pt idx="14">
                  <c:v>0.40710000000000002</c:v>
                </c:pt>
                <c:pt idx="15">
                  <c:v>0.41970000000000002</c:v>
                </c:pt>
                <c:pt idx="16">
                  <c:v>0.4279</c:v>
                </c:pt>
                <c:pt idx="17">
                  <c:v>0.4158</c:v>
                </c:pt>
                <c:pt idx="18">
                  <c:v>0.38890000000000002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D1-4198-A00A-C5FA32EA7F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5606672"/>
        <c:axId val="525609952"/>
      </c:lineChart>
      <c:dateAx>
        <c:axId val="525606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525609952"/>
        <c:crosses val="autoZero"/>
        <c:auto val="0"/>
        <c:lblOffset val="100"/>
        <c:baseTimeUnit val="days"/>
      </c:dateAx>
      <c:valAx>
        <c:axId val="525609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5256066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Cred!$B$9</c:f>
              <c:strCache>
                <c:ptCount val="1"/>
                <c:pt idx="0">
                  <c:v>Porcentaje([06.01.0.1] Niños con Atenciones de CRED de acuerdo con la edad, [00.01] Número de niños (f_nacim --&gt; 36 meses))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Cred!$C$8:$U$8</c:f>
              <c:strCache>
                <c:ptCount val="19"/>
                <c:pt idx="0">
                  <c:v>201612</c:v>
                </c:pt>
                <c:pt idx="1">
                  <c:v>201701</c:v>
                </c:pt>
                <c:pt idx="2">
                  <c:v>201702</c:v>
                </c:pt>
                <c:pt idx="3">
                  <c:v>201703</c:v>
                </c:pt>
                <c:pt idx="4">
                  <c:v>201704</c:v>
                </c:pt>
                <c:pt idx="5">
                  <c:v>201705</c:v>
                </c:pt>
                <c:pt idx="6">
                  <c:v>201706</c:v>
                </c:pt>
                <c:pt idx="7">
                  <c:v>201707</c:v>
                </c:pt>
                <c:pt idx="8">
                  <c:v>201708</c:v>
                </c:pt>
                <c:pt idx="9">
                  <c:v>201709</c:v>
                </c:pt>
                <c:pt idx="10">
                  <c:v>201710</c:v>
                </c:pt>
                <c:pt idx="11">
                  <c:v>201711</c:v>
                </c:pt>
                <c:pt idx="12">
                  <c:v>201712</c:v>
                </c:pt>
                <c:pt idx="13">
                  <c:v>201801</c:v>
                </c:pt>
                <c:pt idx="14">
                  <c:v>201802</c:v>
                </c:pt>
                <c:pt idx="15">
                  <c:v>201803</c:v>
                </c:pt>
                <c:pt idx="16">
                  <c:v>201804</c:v>
                </c:pt>
                <c:pt idx="17">
                  <c:v>201805</c:v>
                </c:pt>
                <c:pt idx="18">
                  <c:v>201806</c:v>
                </c:pt>
              </c:strCache>
            </c:strRef>
          </c:cat>
          <c:val>
            <c:numRef>
              <c:f>Cred!$C$9:$U$9</c:f>
              <c:numCache>
                <c:formatCode>0.00%</c:formatCode>
                <c:ptCount val="19"/>
                <c:pt idx="0">
                  <c:v>0.33589999999999998</c:v>
                </c:pt>
                <c:pt idx="1">
                  <c:v>0.35149999999999998</c:v>
                </c:pt>
                <c:pt idx="2">
                  <c:v>0.3674</c:v>
                </c:pt>
                <c:pt idx="3">
                  <c:v>0.38719999999999999</c:v>
                </c:pt>
                <c:pt idx="4">
                  <c:v>0.40539999999999998</c:v>
                </c:pt>
                <c:pt idx="5">
                  <c:v>0.42480000000000001</c:v>
                </c:pt>
                <c:pt idx="6">
                  <c:v>0.44529999999999997</c:v>
                </c:pt>
                <c:pt idx="7">
                  <c:v>0.46410000000000001</c:v>
                </c:pt>
                <c:pt idx="8">
                  <c:v>0.48099999999999998</c:v>
                </c:pt>
                <c:pt idx="9">
                  <c:v>0.49840000000000001</c:v>
                </c:pt>
                <c:pt idx="10">
                  <c:v>0.51270000000000004</c:v>
                </c:pt>
                <c:pt idx="11">
                  <c:v>0.5272</c:v>
                </c:pt>
                <c:pt idx="12">
                  <c:v>0.53820000000000001</c:v>
                </c:pt>
                <c:pt idx="13">
                  <c:v>0.55410000000000004</c:v>
                </c:pt>
                <c:pt idx="14">
                  <c:v>0.56589999999999996</c:v>
                </c:pt>
                <c:pt idx="15">
                  <c:v>0.57989999999999997</c:v>
                </c:pt>
                <c:pt idx="16">
                  <c:v>0.58940000000000003</c:v>
                </c:pt>
                <c:pt idx="17">
                  <c:v>0.58309999999999995</c:v>
                </c:pt>
                <c:pt idx="18">
                  <c:v>0.56840000000000002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064-41F4-96A3-56ECB5FB0F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9218936"/>
        <c:axId val="529223856"/>
      </c:lineChart>
      <c:catAx>
        <c:axId val="529218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529223856"/>
        <c:crosses val="autoZero"/>
        <c:auto val="1"/>
        <c:lblAlgn val="ctr"/>
        <c:lblOffset val="100"/>
        <c:noMultiLvlLbl val="0"/>
      </c:catAx>
      <c:valAx>
        <c:axId val="529223856"/>
        <c:scaling>
          <c:orientation val="minMax"/>
          <c:min val="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529218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'Vacunas Rotavirus_Neumococo'!$B$10</c:f>
              <c:strCache>
                <c:ptCount val="1"/>
                <c:pt idx="0">
                  <c:v>Porcentaje([06.04.0.1] Niños con vacuna contra Neumococo y Rotavirus, [00.01] Número de niños (f_nacim --&gt; 36 meses))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'Vacunas Rotavirus_Neumococo'!$E$8:$U$8</c:f>
              <c:strCache>
                <c:ptCount val="17"/>
                <c:pt idx="0">
                  <c:v>201702</c:v>
                </c:pt>
                <c:pt idx="1">
                  <c:v>201703</c:v>
                </c:pt>
                <c:pt idx="2">
                  <c:v>201704</c:v>
                </c:pt>
                <c:pt idx="3">
                  <c:v>201705</c:v>
                </c:pt>
                <c:pt idx="4">
                  <c:v>201706</c:v>
                </c:pt>
                <c:pt idx="5">
                  <c:v>201707</c:v>
                </c:pt>
                <c:pt idx="6">
                  <c:v>201708</c:v>
                </c:pt>
                <c:pt idx="7">
                  <c:v>201709</c:v>
                </c:pt>
                <c:pt idx="8">
                  <c:v>201710</c:v>
                </c:pt>
                <c:pt idx="9">
                  <c:v>201711</c:v>
                </c:pt>
                <c:pt idx="10">
                  <c:v>201712</c:v>
                </c:pt>
                <c:pt idx="11">
                  <c:v>201801</c:v>
                </c:pt>
                <c:pt idx="12">
                  <c:v>201802</c:v>
                </c:pt>
                <c:pt idx="13">
                  <c:v>201803</c:v>
                </c:pt>
                <c:pt idx="14">
                  <c:v>201804</c:v>
                </c:pt>
                <c:pt idx="15">
                  <c:v>201805</c:v>
                </c:pt>
                <c:pt idx="16">
                  <c:v>201806</c:v>
                </c:pt>
              </c:strCache>
            </c:strRef>
          </c:cat>
          <c:val>
            <c:numRef>
              <c:f>'Vacunas Rotavirus_Neumococo'!$E$10:$U$10</c:f>
              <c:numCache>
                <c:formatCode>0.00%</c:formatCode>
                <c:ptCount val="17"/>
                <c:pt idx="0">
                  <c:v>0.34649999999999997</c:v>
                </c:pt>
                <c:pt idx="1">
                  <c:v>0.36180000000000001</c:v>
                </c:pt>
                <c:pt idx="2">
                  <c:v>0.37890000000000001</c:v>
                </c:pt>
                <c:pt idx="3">
                  <c:v>0.39360000000000001</c:v>
                </c:pt>
                <c:pt idx="4">
                  <c:v>0.41</c:v>
                </c:pt>
                <c:pt idx="5">
                  <c:v>0.42409999999999998</c:v>
                </c:pt>
                <c:pt idx="6">
                  <c:v>0.44109999999999999</c:v>
                </c:pt>
                <c:pt idx="7">
                  <c:v>0.46029999999999999</c:v>
                </c:pt>
                <c:pt idx="8">
                  <c:v>0.47499999999999998</c:v>
                </c:pt>
                <c:pt idx="9">
                  <c:v>0.4869</c:v>
                </c:pt>
                <c:pt idx="10">
                  <c:v>0.499</c:v>
                </c:pt>
                <c:pt idx="11">
                  <c:v>0.51370000000000005</c:v>
                </c:pt>
                <c:pt idx="12">
                  <c:v>0.52810000000000001</c:v>
                </c:pt>
                <c:pt idx="13">
                  <c:v>0.54430000000000001</c:v>
                </c:pt>
                <c:pt idx="14">
                  <c:v>0.55169999999999997</c:v>
                </c:pt>
                <c:pt idx="15">
                  <c:v>0.55389999999999995</c:v>
                </c:pt>
                <c:pt idx="16">
                  <c:v>0.54910000000000003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A4-4904-8ABF-1CA6B7D4FD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0435728"/>
        <c:axId val="530434416"/>
      </c:lineChart>
      <c:catAx>
        <c:axId val="530435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530434416"/>
        <c:crosses val="autoZero"/>
        <c:auto val="1"/>
        <c:lblAlgn val="ctr"/>
        <c:lblOffset val="100"/>
        <c:noMultiLvlLbl val="0"/>
      </c:catAx>
      <c:valAx>
        <c:axId val="530434416"/>
        <c:scaling>
          <c:orientation val="minMax"/>
          <c:min val="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530435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Supleementacion!$B$11</c:f>
              <c:strCache>
                <c:ptCount val="1"/>
                <c:pt idx="0">
                  <c:v>Porcentaje([06.05.0.1] Niños con suplementacion de Hierro y Multimicronutrientes de acuerdo con su edad, [00.01] Número de niños (f_nacim --&gt; 36 meses))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P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Supleementacion!$C$8:$U$8</c:f>
              <c:strCache>
                <c:ptCount val="19"/>
                <c:pt idx="0">
                  <c:v>201612</c:v>
                </c:pt>
                <c:pt idx="1">
                  <c:v>201701</c:v>
                </c:pt>
                <c:pt idx="2">
                  <c:v>201702</c:v>
                </c:pt>
                <c:pt idx="3">
                  <c:v>201703</c:v>
                </c:pt>
                <c:pt idx="4">
                  <c:v>201704</c:v>
                </c:pt>
                <c:pt idx="5">
                  <c:v>201705</c:v>
                </c:pt>
                <c:pt idx="6">
                  <c:v>201706</c:v>
                </c:pt>
                <c:pt idx="7">
                  <c:v>201707</c:v>
                </c:pt>
                <c:pt idx="8">
                  <c:v>201708</c:v>
                </c:pt>
                <c:pt idx="9">
                  <c:v>201709</c:v>
                </c:pt>
                <c:pt idx="10">
                  <c:v>201710</c:v>
                </c:pt>
                <c:pt idx="11">
                  <c:v>201711</c:v>
                </c:pt>
                <c:pt idx="12">
                  <c:v>201712</c:v>
                </c:pt>
                <c:pt idx="13">
                  <c:v>201801</c:v>
                </c:pt>
                <c:pt idx="14">
                  <c:v>201802</c:v>
                </c:pt>
                <c:pt idx="15">
                  <c:v>201803</c:v>
                </c:pt>
                <c:pt idx="16">
                  <c:v>201804</c:v>
                </c:pt>
                <c:pt idx="17">
                  <c:v>201805</c:v>
                </c:pt>
                <c:pt idx="18">
                  <c:v>201806</c:v>
                </c:pt>
              </c:strCache>
            </c:strRef>
          </c:cat>
          <c:val>
            <c:numRef>
              <c:f>Supleementacion!$C$11:$U$11</c:f>
              <c:numCache>
                <c:formatCode>0.00%</c:formatCode>
                <c:ptCount val="19"/>
                <c:pt idx="0">
                  <c:v>0.27100000000000002</c:v>
                </c:pt>
                <c:pt idx="1">
                  <c:v>0.2752</c:v>
                </c:pt>
                <c:pt idx="2">
                  <c:v>0.29210000000000003</c:v>
                </c:pt>
                <c:pt idx="3">
                  <c:v>0.307</c:v>
                </c:pt>
                <c:pt idx="4">
                  <c:v>0.31929999999999997</c:v>
                </c:pt>
                <c:pt idx="5">
                  <c:v>0.33169999999999999</c:v>
                </c:pt>
                <c:pt idx="6">
                  <c:v>0.34039999999999998</c:v>
                </c:pt>
                <c:pt idx="7">
                  <c:v>0.34589999999999999</c:v>
                </c:pt>
                <c:pt idx="8">
                  <c:v>0.34699999999999998</c:v>
                </c:pt>
                <c:pt idx="9">
                  <c:v>0.36</c:v>
                </c:pt>
                <c:pt idx="10">
                  <c:v>0.36430000000000001</c:v>
                </c:pt>
                <c:pt idx="11">
                  <c:v>0.37690000000000001</c:v>
                </c:pt>
                <c:pt idx="12">
                  <c:v>0.37159999999999999</c:v>
                </c:pt>
                <c:pt idx="13">
                  <c:v>0.37719999999999998</c:v>
                </c:pt>
                <c:pt idx="14">
                  <c:v>0.39279999999999998</c:v>
                </c:pt>
                <c:pt idx="15">
                  <c:v>0.40749999999999997</c:v>
                </c:pt>
                <c:pt idx="16">
                  <c:v>0.41539999999999999</c:v>
                </c:pt>
                <c:pt idx="17">
                  <c:v>0.4032</c:v>
                </c:pt>
                <c:pt idx="18">
                  <c:v>0.34350000000000003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9FE-4AD1-907A-852709599E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9815224"/>
        <c:axId val="529809648"/>
      </c:lineChart>
      <c:catAx>
        <c:axId val="529815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529809648"/>
        <c:crosses val="autoZero"/>
        <c:auto val="1"/>
        <c:lblAlgn val="ctr"/>
        <c:lblOffset val="100"/>
        <c:noMultiLvlLbl val="0"/>
      </c:catAx>
      <c:valAx>
        <c:axId val="529809648"/>
        <c:scaling>
          <c:orientation val="minMax"/>
          <c:min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PE"/>
          </a:p>
        </c:txPr>
        <c:crossAx val="529815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P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513F0-ABEB-4A5B-89B9-EC2DB96CB017}" type="datetimeFigureOut">
              <a:rPr lang="es-ES" smtClean="0"/>
              <a:t>16/09/2018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FE0C8-8935-490E-ADA6-DA8522089B6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9531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8" name="Imagen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" y="-1"/>
            <a:ext cx="12190956" cy="6858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99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99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9907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79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63515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490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741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74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" y="0"/>
            <a:ext cx="1218968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0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" y="0"/>
            <a:ext cx="121888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41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600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180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210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48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037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294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A4B07-62F9-47BF-B15C-C610497339E6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16/09/2018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10AC81-0BCF-4A88-91DD-6D952CB3253A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7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8619" y="5501369"/>
            <a:ext cx="11551298" cy="10170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1500" dirty="0" smtClean="0"/>
              <a:t>Podemos </a:t>
            </a:r>
            <a:r>
              <a:rPr lang="es-ES" sz="1500" dirty="0"/>
              <a:t>o</a:t>
            </a:r>
            <a:r>
              <a:rPr lang="es-ES" sz="1500" dirty="0" smtClean="0"/>
              <a:t>bservar la </a:t>
            </a:r>
            <a:r>
              <a:rPr lang="es-ES" sz="1500" dirty="0" smtClean="0"/>
              <a:t>proporción de Niños y Niñas &lt; de 24 meses viene mejorando desde el dic. Año 2016 al mes de abril 2018 en la entrega del paquete completo (CRED, Vacunas Rotavirus ,Neumococo, Suplemento de MMN y que tengan CUI y/o DNI, </a:t>
            </a:r>
            <a:r>
              <a:rPr lang="es-ES" sz="1500" dirty="0" smtClean="0"/>
              <a:t>y en los meses de mayo y junio se observa una disminución, </a:t>
            </a:r>
            <a:r>
              <a:rPr lang="es-ES" sz="1500" dirty="0" smtClean="0"/>
              <a:t>precisar que dicha información es en base al Cubo </a:t>
            </a:r>
            <a:r>
              <a:rPr lang="es-ES" sz="1500" dirty="0" err="1" smtClean="0"/>
              <a:t>Infant</a:t>
            </a:r>
            <a:r>
              <a:rPr lang="es-ES" sz="1500" dirty="0" smtClean="0"/>
              <a:t> al mes de </a:t>
            </a:r>
            <a:r>
              <a:rPr lang="es-ES" sz="1500" dirty="0" smtClean="0"/>
              <a:t>junio </a:t>
            </a:r>
            <a:r>
              <a:rPr lang="es-ES" sz="1500" dirty="0" smtClean="0"/>
              <a:t>que toma como fuente de información del </a:t>
            </a:r>
            <a:r>
              <a:rPr lang="es-ES" sz="1500" dirty="0" smtClean="0"/>
              <a:t>SIS, por tanto la DIRESA viene implementando estrategias que permitan una mejor seguimiento a la entrega de los productos claves a los niños y niñas</a:t>
            </a:r>
            <a:r>
              <a:rPr lang="es-ES" sz="1800" dirty="0" smtClean="0"/>
              <a:t>.</a:t>
            </a:r>
            <a:endParaRPr lang="es-ES" sz="1800" dirty="0"/>
          </a:p>
        </p:txBody>
      </p:sp>
      <p:sp>
        <p:nvSpPr>
          <p:cNvPr id="5" name="Rectángulo 4"/>
          <p:cNvSpPr/>
          <p:nvPr/>
        </p:nvSpPr>
        <p:spPr>
          <a:xfrm>
            <a:off x="270588" y="289160"/>
            <a:ext cx="11644604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17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Proporción de niños y niñas menores de 24 meses de edad de los distritos de quintiles de pobreza 1 y 2 del departamento que reciben el paquete completo de productos claves: CRED completo para la edad, Vacunas de neumococo y rotavirus para la edad, suplementación de micronutrientes y CUI/DNI (Eje 1)</a:t>
            </a:r>
            <a:endParaRPr lang="es-ES" sz="17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Flecha derecha 5"/>
          <p:cNvSpPr/>
          <p:nvPr/>
        </p:nvSpPr>
        <p:spPr>
          <a:xfrm>
            <a:off x="-970384" y="3041778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" name="Flecha arriba 6"/>
          <p:cNvSpPr/>
          <p:nvPr/>
        </p:nvSpPr>
        <p:spPr>
          <a:xfrm>
            <a:off x="12447036" y="2006082"/>
            <a:ext cx="429209" cy="16888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" name="Marcador de contenido 2"/>
          <p:cNvSpPr txBox="1">
            <a:spLocks/>
          </p:cNvSpPr>
          <p:nvPr/>
        </p:nvSpPr>
        <p:spPr>
          <a:xfrm>
            <a:off x="270588" y="5281128"/>
            <a:ext cx="1875453" cy="354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r>
              <a:rPr lang="es-ES" sz="1000" dirty="0" smtClean="0"/>
              <a:t>Fuente_Cubo_infant_062018</a:t>
            </a:r>
            <a:endParaRPr lang="es-ES" sz="1000" dirty="0"/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6901329"/>
              </p:ext>
            </p:extLst>
          </p:nvPr>
        </p:nvGraphicFramePr>
        <p:xfrm>
          <a:off x="270587" y="1258657"/>
          <a:ext cx="11327363" cy="4022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Flecha derecha 9"/>
          <p:cNvSpPr/>
          <p:nvPr/>
        </p:nvSpPr>
        <p:spPr>
          <a:xfrm>
            <a:off x="969775" y="3312366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Flecha derecha 10"/>
          <p:cNvSpPr/>
          <p:nvPr/>
        </p:nvSpPr>
        <p:spPr>
          <a:xfrm rot="20913176">
            <a:off x="5492713" y="2505235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2" name="Flecha arriba 11"/>
          <p:cNvSpPr/>
          <p:nvPr/>
        </p:nvSpPr>
        <p:spPr>
          <a:xfrm>
            <a:off x="9902891" y="1758819"/>
            <a:ext cx="429209" cy="16888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3" name="Flecha derecha 12"/>
          <p:cNvSpPr/>
          <p:nvPr/>
        </p:nvSpPr>
        <p:spPr>
          <a:xfrm rot="1272212">
            <a:off x="10613569" y="2021849"/>
            <a:ext cx="702908" cy="29391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869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0588" y="5458410"/>
            <a:ext cx="11551298" cy="10170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1800" dirty="0" smtClean="0"/>
              <a:t>En la Región Junín el porcentaje de Niños y Niñas &lt; de 24 meses que reciben atenciones con CRED de acuerdo a la edad está en proceso de mejora como podemos observar en el gráfico, </a:t>
            </a:r>
            <a:r>
              <a:rPr lang="es-ES" sz="1800" dirty="0" smtClean="0"/>
              <a:t>y desde el emes de abril empieza un descenso en el indicador, tomando </a:t>
            </a:r>
            <a:r>
              <a:rPr lang="es-ES" sz="1800" dirty="0" smtClean="0"/>
              <a:t>como referencia la información en base al Cubo </a:t>
            </a:r>
            <a:r>
              <a:rPr lang="es-ES" sz="1800" dirty="0" err="1" smtClean="0"/>
              <a:t>Infant</a:t>
            </a:r>
            <a:r>
              <a:rPr lang="es-ES" sz="1800" dirty="0" smtClean="0"/>
              <a:t> al mes de </a:t>
            </a:r>
            <a:r>
              <a:rPr lang="es-ES" sz="1800" dirty="0" smtClean="0"/>
              <a:t>junio </a:t>
            </a:r>
            <a:r>
              <a:rPr lang="es-ES" sz="1800" dirty="0" smtClean="0"/>
              <a:t>que toma como fuente de información del SIS.</a:t>
            </a:r>
            <a:endParaRPr lang="es-ES" sz="1800" dirty="0"/>
          </a:p>
        </p:txBody>
      </p:sp>
      <p:sp>
        <p:nvSpPr>
          <p:cNvPr id="5" name="Rectángulo 4"/>
          <p:cNvSpPr/>
          <p:nvPr/>
        </p:nvSpPr>
        <p:spPr>
          <a:xfrm>
            <a:off x="270588" y="289160"/>
            <a:ext cx="11644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/>
              <a:t>Porcentaje</a:t>
            </a:r>
            <a:r>
              <a:rPr lang="en-US" dirty="0"/>
              <a:t> de </a:t>
            </a:r>
            <a:r>
              <a:rPr lang="en-US" dirty="0" err="1"/>
              <a:t>Niños</a:t>
            </a:r>
            <a:r>
              <a:rPr lang="en-US" dirty="0"/>
              <a:t> con </a:t>
            </a:r>
            <a:r>
              <a:rPr lang="en-US" dirty="0" err="1"/>
              <a:t>Atenciones</a:t>
            </a:r>
            <a:r>
              <a:rPr lang="en-US" dirty="0"/>
              <a:t> de CRED de </a:t>
            </a:r>
            <a:r>
              <a:rPr lang="en-US" dirty="0" err="1"/>
              <a:t>a</a:t>
            </a:r>
            <a:r>
              <a:rPr lang="en-US" dirty="0" err="1" smtClean="0"/>
              <a:t>cuerdo</a:t>
            </a:r>
            <a:r>
              <a:rPr lang="en-US" dirty="0" smtClean="0"/>
              <a:t> </a:t>
            </a:r>
            <a:r>
              <a:rPr lang="en-US" dirty="0"/>
              <a:t>con la </a:t>
            </a:r>
            <a:r>
              <a:rPr lang="en-US" dirty="0" err="1"/>
              <a:t>edad</a:t>
            </a:r>
            <a:endParaRPr lang="en-US" dirty="0"/>
          </a:p>
          <a:p>
            <a:pPr algn="ctr">
              <a:spcAft>
                <a:spcPts val="0"/>
              </a:spcAft>
            </a:pP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menores 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24 </a:t>
            </a: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meses (Eje 1 ENDIS)</a:t>
            </a:r>
            <a:endParaRPr lang="es-E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lecha derecha 8"/>
          <p:cNvSpPr/>
          <p:nvPr/>
        </p:nvSpPr>
        <p:spPr>
          <a:xfrm>
            <a:off x="709473" y="6959830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270588" y="5327782"/>
            <a:ext cx="1875453" cy="354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r>
              <a:rPr lang="es-ES" sz="1000" dirty="0" smtClean="0"/>
              <a:t>Fuente_Cubo_infant_052018</a:t>
            </a:r>
            <a:endParaRPr lang="es-ES" sz="1000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0146585"/>
              </p:ext>
            </p:extLst>
          </p:nvPr>
        </p:nvGraphicFramePr>
        <p:xfrm>
          <a:off x="270588" y="935490"/>
          <a:ext cx="11551298" cy="4392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9543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8044" y="5458410"/>
            <a:ext cx="11663842" cy="10170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1800" dirty="0" smtClean="0"/>
              <a:t>De igual manera el porcentaje de vacunas de rotavirus y neumococo de acuerdo a la edad tiene una </a:t>
            </a:r>
            <a:r>
              <a:rPr lang="es-ES" sz="1800" dirty="0" smtClean="0"/>
              <a:t>evolución </a:t>
            </a:r>
            <a:r>
              <a:rPr lang="es-ES" sz="1800" dirty="0" smtClean="0"/>
              <a:t>desde el 2016 (DIC) al mes de </a:t>
            </a:r>
            <a:r>
              <a:rPr lang="es-ES" sz="1800" dirty="0" smtClean="0"/>
              <a:t>mayo </a:t>
            </a:r>
            <a:r>
              <a:rPr lang="es-ES" sz="1800" dirty="0" smtClean="0"/>
              <a:t>2018, </a:t>
            </a:r>
            <a:r>
              <a:rPr lang="es-ES" sz="1800" dirty="0" smtClean="0"/>
              <a:t>y en el mes de junio se tiene un ligera disminución en la cobertura, </a:t>
            </a:r>
            <a:r>
              <a:rPr lang="es-ES" sz="1800" dirty="0" smtClean="0"/>
              <a:t>la DIRESA viene realizando las actividades que permitan ir mejorando dichas cobertura, en coordinación con las redes de salud de la región Junín.</a:t>
            </a:r>
            <a:endParaRPr lang="es-ES" sz="1800" dirty="0"/>
          </a:p>
        </p:txBody>
      </p:sp>
      <p:sp>
        <p:nvSpPr>
          <p:cNvPr id="5" name="Rectángulo 4"/>
          <p:cNvSpPr/>
          <p:nvPr/>
        </p:nvSpPr>
        <p:spPr>
          <a:xfrm>
            <a:off x="270588" y="289160"/>
            <a:ext cx="11644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Porcentaje de Niños y Niñas con Vacunas Neumococos y Rotavirus completas para su 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dad menores de 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meses 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(Eje 1)</a:t>
            </a:r>
            <a:endParaRPr lang="es-E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lecha arriba 8"/>
          <p:cNvSpPr/>
          <p:nvPr/>
        </p:nvSpPr>
        <p:spPr>
          <a:xfrm>
            <a:off x="12426644" y="2253746"/>
            <a:ext cx="429209" cy="16888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0" name="Flecha derecha 9"/>
          <p:cNvSpPr/>
          <p:nvPr/>
        </p:nvSpPr>
        <p:spPr>
          <a:xfrm>
            <a:off x="1147665" y="6959379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587829" y="5348292"/>
            <a:ext cx="1875453" cy="354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r>
              <a:rPr lang="es-ES" sz="1000" dirty="0" smtClean="0"/>
              <a:t>Fuente_Cubo_infant_062018</a:t>
            </a:r>
            <a:endParaRPr lang="es-ES" sz="1000" dirty="0"/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0858799"/>
              </p:ext>
            </p:extLst>
          </p:nvPr>
        </p:nvGraphicFramePr>
        <p:xfrm>
          <a:off x="485421" y="935491"/>
          <a:ext cx="11085689" cy="42784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Flecha derecha 13"/>
          <p:cNvSpPr/>
          <p:nvPr/>
        </p:nvSpPr>
        <p:spPr>
          <a:xfrm>
            <a:off x="9800599" y="1839868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7885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0588" y="5458410"/>
            <a:ext cx="11551298" cy="10170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1800" dirty="0" smtClean="0"/>
              <a:t>En lo que respecta a la Suplementación se observa que desde el 2016 (dic.) al mes de abril 2018 solamente sea mejorado en 13.94</a:t>
            </a:r>
            <a:r>
              <a:rPr lang="es-ES" sz="1800" dirty="0" smtClean="0"/>
              <a:t>%, y empieza una disminución a partir de mayo y junio, por ello que </a:t>
            </a:r>
            <a:r>
              <a:rPr lang="es-ES" sz="1800" dirty="0" smtClean="0"/>
              <a:t>la DIRESA Junín viene priorizando las visitas domiciliarias para el seguimiento a la suplementación, registro de información en el HIS, SIS, campañas de suplementación, en coordinación con las Redes de </a:t>
            </a:r>
            <a:r>
              <a:rPr lang="es-ES" sz="1800" dirty="0" smtClean="0"/>
              <a:t>Salud, entre otras actividades .   </a:t>
            </a:r>
            <a:endParaRPr lang="es-ES" sz="1800" dirty="0"/>
          </a:p>
        </p:txBody>
      </p:sp>
      <p:sp>
        <p:nvSpPr>
          <p:cNvPr id="5" name="Rectángulo 4"/>
          <p:cNvSpPr/>
          <p:nvPr/>
        </p:nvSpPr>
        <p:spPr>
          <a:xfrm>
            <a:off x="270588" y="289160"/>
            <a:ext cx="11644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Porcentaje de Niños y Niñas con </a:t>
            </a: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Suplementación de </a:t>
            </a:r>
            <a:r>
              <a:rPr lang="es-ES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Multimicronutrientes</a:t>
            </a:r>
            <a:r>
              <a:rPr lang="es-ES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completas </a:t>
            </a:r>
            <a:r>
              <a:rPr lang="es-ES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su edad menores de 24 meses (Eje 1)</a:t>
            </a:r>
            <a:endParaRPr lang="es-ES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lecha derecha 8"/>
          <p:cNvSpPr/>
          <p:nvPr/>
        </p:nvSpPr>
        <p:spPr>
          <a:xfrm>
            <a:off x="1325525" y="7293438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11" name="Marcador de contenido 2"/>
          <p:cNvSpPr txBox="1">
            <a:spLocks/>
          </p:cNvSpPr>
          <p:nvPr/>
        </p:nvSpPr>
        <p:spPr>
          <a:xfrm>
            <a:off x="485192" y="5141171"/>
            <a:ext cx="1875453" cy="3545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3" charset="2"/>
              <a:buNone/>
            </a:pPr>
            <a:r>
              <a:rPr lang="es-ES" sz="1000" dirty="0" smtClean="0"/>
              <a:t>Fuente_Cubo_infant_062018</a:t>
            </a:r>
            <a:endParaRPr lang="es-ES" sz="1000" dirty="0"/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6667589"/>
              </p:ext>
            </p:extLst>
          </p:nvPr>
        </p:nvGraphicFramePr>
        <p:xfrm>
          <a:off x="270588" y="935491"/>
          <a:ext cx="11435990" cy="42156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Flecha derecha 12"/>
          <p:cNvSpPr/>
          <p:nvPr/>
        </p:nvSpPr>
        <p:spPr>
          <a:xfrm rot="1491094">
            <a:off x="10080059" y="2061038"/>
            <a:ext cx="755779" cy="270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613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5862</TotalTime>
  <Words>458</Words>
  <Application>Microsoft Office PowerPoint</Application>
  <PresentationFormat>Panorámica</PresentationFormat>
  <Paragraphs>13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Ayon Varillas, Gino</dc:creator>
  <cp:lastModifiedBy>William Joel Pinedo Salas</cp:lastModifiedBy>
  <cp:revision>101</cp:revision>
  <dcterms:created xsi:type="dcterms:W3CDTF">2018-04-19T17:51:50Z</dcterms:created>
  <dcterms:modified xsi:type="dcterms:W3CDTF">2018-09-17T05:48:42Z</dcterms:modified>
</cp:coreProperties>
</file>