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theme/themeOverride1.xml" ContentType="application/vnd.openxmlformats-officedocument.themeOverr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theme/themeOverride2.xml" ContentType="application/vnd.openxmlformats-officedocument.themeOverrid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theme/themeOverride3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6"/>
  </p:notesMasterIdLst>
  <p:sldIdLst>
    <p:sldId id="280" r:id="rId2"/>
    <p:sldId id="281" r:id="rId3"/>
    <p:sldId id="282" r:id="rId4"/>
    <p:sldId id="283" r:id="rId5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992" autoAdjust="0"/>
    <p:restoredTop sz="93738" autoAdjust="0"/>
  </p:normalViewPr>
  <p:slideViewPr>
    <p:cSldViewPr snapToGrid="0">
      <p:cViewPr varScale="1">
        <p:scale>
          <a:sx n="82" d="100"/>
          <a:sy n="82" d="100"/>
        </p:scale>
        <p:origin x="581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Hoja_de_c_lculo_de_Microsoft_Excel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package" Target="../embeddings/Hoja_de_c_lculo_de_Microsoft_Excel1.xlsx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2.xml"/><Relationship Id="rId2" Type="http://schemas.microsoft.com/office/2011/relationships/chartColorStyle" Target="colors3.xml"/><Relationship Id="rId1" Type="http://schemas.microsoft.com/office/2011/relationships/chartStyle" Target="style3.xml"/><Relationship Id="rId4" Type="http://schemas.openxmlformats.org/officeDocument/2006/relationships/package" Target="../embeddings/Hoja_de_c_lculo_de_Microsoft_Excel2.xlsx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3.xml"/><Relationship Id="rId2" Type="http://schemas.microsoft.com/office/2011/relationships/chartColorStyle" Target="colors4.xml"/><Relationship Id="rId1" Type="http://schemas.microsoft.com/office/2011/relationships/chartStyle" Target="style4.xml"/><Relationship Id="rId4" Type="http://schemas.openxmlformats.org/officeDocument/2006/relationships/package" Target="../embeddings/Hoja_de_c_lculo_de_Microsoft_Excel3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Hoja1!$B$13</c:f>
              <c:strCache>
                <c:ptCount val="1"/>
                <c:pt idx="0">
                  <c:v>PROPORCIÓN DE NIÑOS Y NIÑAS MENORES DE 24 MESES DE EDAD DE LOS DISTRITOS DE QUINTILES DE POBREZA I Y II DEL DEPARTAMENTO QUE RECIBEN EL PAQUETE COMPLETO DE PRODUCTOS CLAVES: CRED COMPLETO PARA LA EDAD VACUNAS NEUMOCOCO Y ROTAVIRUS, SUPLEMENTACION DE MULTI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5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s-PE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Hoja1!$C$8:$S$8</c:f>
              <c:strCache>
                <c:ptCount val="17"/>
                <c:pt idx="0">
                  <c:v>201612</c:v>
                </c:pt>
                <c:pt idx="1">
                  <c:v>201701</c:v>
                </c:pt>
                <c:pt idx="2">
                  <c:v>201702</c:v>
                </c:pt>
                <c:pt idx="3">
                  <c:v>201703</c:v>
                </c:pt>
                <c:pt idx="4">
                  <c:v>201704</c:v>
                </c:pt>
                <c:pt idx="5">
                  <c:v>201705</c:v>
                </c:pt>
                <c:pt idx="6">
                  <c:v>201706</c:v>
                </c:pt>
                <c:pt idx="7">
                  <c:v>201707</c:v>
                </c:pt>
                <c:pt idx="8">
                  <c:v>201708</c:v>
                </c:pt>
                <c:pt idx="9">
                  <c:v>201709</c:v>
                </c:pt>
                <c:pt idx="10">
                  <c:v>201710</c:v>
                </c:pt>
                <c:pt idx="11">
                  <c:v>201711</c:v>
                </c:pt>
                <c:pt idx="12">
                  <c:v>201712</c:v>
                </c:pt>
                <c:pt idx="13">
                  <c:v>201801</c:v>
                </c:pt>
                <c:pt idx="14">
                  <c:v>201802</c:v>
                </c:pt>
                <c:pt idx="15">
                  <c:v>201803</c:v>
                </c:pt>
                <c:pt idx="16">
                  <c:v>201804</c:v>
                </c:pt>
              </c:strCache>
            </c:strRef>
          </c:cat>
          <c:val>
            <c:numRef>
              <c:f>Hoja1!$C$13:$S$13</c:f>
              <c:numCache>
                <c:formatCode>0.00%</c:formatCode>
                <c:ptCount val="17"/>
                <c:pt idx="0">
                  <c:v>0.2177</c:v>
                </c:pt>
                <c:pt idx="1">
                  <c:v>0.2286</c:v>
                </c:pt>
                <c:pt idx="2">
                  <c:v>0.23949999999999999</c:v>
                </c:pt>
                <c:pt idx="3">
                  <c:v>0.252</c:v>
                </c:pt>
                <c:pt idx="4">
                  <c:v>0.26650000000000001</c:v>
                </c:pt>
                <c:pt idx="5">
                  <c:v>0.28000000000000003</c:v>
                </c:pt>
                <c:pt idx="6">
                  <c:v>0.29699999999999999</c:v>
                </c:pt>
                <c:pt idx="7">
                  <c:v>0.31409999999999999</c:v>
                </c:pt>
                <c:pt idx="8">
                  <c:v>0.33100000000000002</c:v>
                </c:pt>
                <c:pt idx="9">
                  <c:v>0.35099999999999998</c:v>
                </c:pt>
                <c:pt idx="10">
                  <c:v>0.36359999999999998</c:v>
                </c:pt>
                <c:pt idx="11">
                  <c:v>0.37690000000000001</c:v>
                </c:pt>
                <c:pt idx="12">
                  <c:v>0.3836</c:v>
                </c:pt>
                <c:pt idx="13">
                  <c:v>0.39700000000000002</c:v>
                </c:pt>
                <c:pt idx="14">
                  <c:v>0.40860000000000002</c:v>
                </c:pt>
                <c:pt idx="15">
                  <c:v>0.42</c:v>
                </c:pt>
                <c:pt idx="16">
                  <c:v>0.42749999999999999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E830-487C-B407-F8F7AD6C66F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437222288"/>
        <c:axId val="437223928"/>
      </c:lineChart>
      <c:catAx>
        <c:axId val="43722228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PE"/>
          </a:p>
        </c:txPr>
        <c:crossAx val="437223928"/>
        <c:crosses val="autoZero"/>
        <c:auto val="1"/>
        <c:lblAlgn val="ctr"/>
        <c:lblOffset val="100"/>
        <c:noMultiLvlLbl val="0"/>
      </c:catAx>
      <c:valAx>
        <c:axId val="43722392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PE"/>
          </a:p>
        </c:txPr>
        <c:crossAx val="43722228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PE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CRED_VACUNAS_SUPLEMENTO!$B$9</c:f>
              <c:strCache>
                <c:ptCount val="1"/>
                <c:pt idx="0">
                  <c:v>Porcentaje([06.01.0.1] Niños con Atenciones de CRED de acuerdo con la edad, [00.01] Número de niños (f_nacim --&gt; 36 meses))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3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PE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CRED_VACUNAS_SUPLEMENTO!$C$8:$S$8</c:f>
              <c:strCache>
                <c:ptCount val="17"/>
                <c:pt idx="0">
                  <c:v>201612</c:v>
                </c:pt>
                <c:pt idx="1">
                  <c:v>201701</c:v>
                </c:pt>
                <c:pt idx="2">
                  <c:v>201702</c:v>
                </c:pt>
                <c:pt idx="3">
                  <c:v>201703</c:v>
                </c:pt>
                <c:pt idx="4">
                  <c:v>201704</c:v>
                </c:pt>
                <c:pt idx="5">
                  <c:v>201705</c:v>
                </c:pt>
                <c:pt idx="6">
                  <c:v>201706</c:v>
                </c:pt>
                <c:pt idx="7">
                  <c:v>201707</c:v>
                </c:pt>
                <c:pt idx="8">
                  <c:v>201708</c:v>
                </c:pt>
                <c:pt idx="9">
                  <c:v>201709</c:v>
                </c:pt>
                <c:pt idx="10">
                  <c:v>201710</c:v>
                </c:pt>
                <c:pt idx="11">
                  <c:v>201711</c:v>
                </c:pt>
                <c:pt idx="12">
                  <c:v>201712</c:v>
                </c:pt>
                <c:pt idx="13">
                  <c:v>201801</c:v>
                </c:pt>
                <c:pt idx="14">
                  <c:v>201802</c:v>
                </c:pt>
                <c:pt idx="15">
                  <c:v>201803</c:v>
                </c:pt>
                <c:pt idx="16">
                  <c:v>201804</c:v>
                </c:pt>
              </c:strCache>
            </c:strRef>
          </c:cat>
          <c:val>
            <c:numRef>
              <c:f>CRED_VACUNAS_SUPLEMENTO!$C$9:$S$9</c:f>
              <c:numCache>
                <c:formatCode>0.00%</c:formatCode>
                <c:ptCount val="17"/>
                <c:pt idx="0">
                  <c:v>0.3372</c:v>
                </c:pt>
                <c:pt idx="1">
                  <c:v>0.35299999999999998</c:v>
                </c:pt>
                <c:pt idx="2">
                  <c:v>0.36890000000000001</c:v>
                </c:pt>
                <c:pt idx="3">
                  <c:v>0.38890000000000002</c:v>
                </c:pt>
                <c:pt idx="4">
                  <c:v>0.4073</c:v>
                </c:pt>
                <c:pt idx="5">
                  <c:v>0.4269</c:v>
                </c:pt>
                <c:pt idx="6">
                  <c:v>0.4476</c:v>
                </c:pt>
                <c:pt idx="7">
                  <c:v>0.46679999999999999</c:v>
                </c:pt>
                <c:pt idx="8">
                  <c:v>0.48409999999999997</c:v>
                </c:pt>
                <c:pt idx="9">
                  <c:v>0.50170000000000003</c:v>
                </c:pt>
                <c:pt idx="10">
                  <c:v>0.5161</c:v>
                </c:pt>
                <c:pt idx="11">
                  <c:v>0.53080000000000005</c:v>
                </c:pt>
                <c:pt idx="12">
                  <c:v>0.5423</c:v>
                </c:pt>
                <c:pt idx="13">
                  <c:v>0.55810000000000004</c:v>
                </c:pt>
                <c:pt idx="14">
                  <c:v>0.56979999999999997</c:v>
                </c:pt>
                <c:pt idx="15">
                  <c:v>0.58350000000000002</c:v>
                </c:pt>
                <c:pt idx="16">
                  <c:v>0.5927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0FED-4848-8672-C68E310190B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410848424"/>
        <c:axId val="410840224"/>
      </c:lineChart>
      <c:catAx>
        <c:axId val="41084842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PE"/>
          </a:p>
        </c:txPr>
        <c:crossAx val="410840224"/>
        <c:crosses val="autoZero"/>
        <c:auto val="1"/>
        <c:lblAlgn val="ctr"/>
        <c:lblOffset val="100"/>
        <c:noMultiLvlLbl val="0"/>
      </c:catAx>
      <c:valAx>
        <c:axId val="41084022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PE"/>
          </a:p>
        </c:txPr>
        <c:crossAx val="41084842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PE"/>
    </a:p>
  </c:txPr>
  <c:externalData r:id="rId4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Hoja3!$B$10</c:f>
              <c:strCache>
                <c:ptCount val="1"/>
                <c:pt idx="0">
                  <c:v>Porcentaje([06.02.0.1] Niños con vacuna contra Neumococo, [00.01] Número de niños (f_nacim --&gt; 36 meses))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strRef>
              <c:f>Hoja3!$C$8:$S$8</c:f>
              <c:strCache>
                <c:ptCount val="17"/>
                <c:pt idx="0">
                  <c:v>201612</c:v>
                </c:pt>
                <c:pt idx="1">
                  <c:v>201701</c:v>
                </c:pt>
                <c:pt idx="2">
                  <c:v>201702</c:v>
                </c:pt>
                <c:pt idx="3">
                  <c:v>201703</c:v>
                </c:pt>
                <c:pt idx="4">
                  <c:v>201704</c:v>
                </c:pt>
                <c:pt idx="5">
                  <c:v>201705</c:v>
                </c:pt>
                <c:pt idx="6">
                  <c:v>201706</c:v>
                </c:pt>
                <c:pt idx="7">
                  <c:v>201707</c:v>
                </c:pt>
                <c:pt idx="8">
                  <c:v>201708</c:v>
                </c:pt>
                <c:pt idx="9">
                  <c:v>201709</c:v>
                </c:pt>
                <c:pt idx="10">
                  <c:v>201710</c:v>
                </c:pt>
                <c:pt idx="11">
                  <c:v>201711</c:v>
                </c:pt>
                <c:pt idx="12">
                  <c:v>201712</c:v>
                </c:pt>
                <c:pt idx="13">
                  <c:v>201801</c:v>
                </c:pt>
                <c:pt idx="14">
                  <c:v>201802</c:v>
                </c:pt>
                <c:pt idx="15">
                  <c:v>201803</c:v>
                </c:pt>
                <c:pt idx="16">
                  <c:v>201804</c:v>
                </c:pt>
              </c:strCache>
            </c:strRef>
          </c:cat>
          <c:val>
            <c:numRef>
              <c:f>Hoja3!$C$10:$S$10</c:f>
              <c:numCache>
                <c:formatCode>0.00%</c:formatCode>
                <c:ptCount val="17"/>
                <c:pt idx="0">
                  <c:v>0.35310000000000002</c:v>
                </c:pt>
                <c:pt idx="1">
                  <c:v>0.36930000000000002</c:v>
                </c:pt>
                <c:pt idx="2">
                  <c:v>0.38650000000000001</c:v>
                </c:pt>
                <c:pt idx="3">
                  <c:v>0.40329999999999999</c:v>
                </c:pt>
                <c:pt idx="4">
                  <c:v>0.41889999999999999</c:v>
                </c:pt>
                <c:pt idx="5">
                  <c:v>0.43130000000000002</c:v>
                </c:pt>
                <c:pt idx="6">
                  <c:v>0.44619999999999999</c:v>
                </c:pt>
                <c:pt idx="7">
                  <c:v>0.46060000000000001</c:v>
                </c:pt>
                <c:pt idx="8">
                  <c:v>0.47910000000000003</c:v>
                </c:pt>
                <c:pt idx="9">
                  <c:v>0.49759999999999999</c:v>
                </c:pt>
                <c:pt idx="10">
                  <c:v>0.5141</c:v>
                </c:pt>
                <c:pt idx="11">
                  <c:v>0.52610000000000001</c:v>
                </c:pt>
                <c:pt idx="12">
                  <c:v>0.53790000000000004</c:v>
                </c:pt>
                <c:pt idx="13">
                  <c:v>0.55230000000000001</c:v>
                </c:pt>
                <c:pt idx="14">
                  <c:v>0.56850000000000001</c:v>
                </c:pt>
                <c:pt idx="15">
                  <c:v>0.5827</c:v>
                </c:pt>
                <c:pt idx="16">
                  <c:v>0.58950000000000002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FECD-493F-8FB5-F28042A73DFA}"/>
            </c:ext>
          </c:extLst>
        </c:ser>
        <c:ser>
          <c:idx val="1"/>
          <c:order val="1"/>
          <c:tx>
            <c:strRef>
              <c:f>Hoja3!$B$11</c:f>
              <c:strCache>
                <c:ptCount val="1"/>
                <c:pt idx="0">
                  <c:v>Porcentaje([06.03.0.1] Niños con vacuna contra Rotavirus, [00.01] Número de niños (f_nacim --&gt; 36 meses))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layout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FECD-493F-8FB5-F28042A73DFA}"/>
                </c:ext>
              </c:extLst>
            </c:dLbl>
            <c:dLbl>
              <c:idx val="4"/>
              <c:layout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FECD-493F-8FB5-F28042A73DFA}"/>
                </c:ext>
              </c:extLst>
            </c:dLbl>
            <c:dLbl>
              <c:idx val="8"/>
              <c:layout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FECD-493F-8FB5-F28042A73DFA}"/>
                </c:ext>
              </c:extLst>
            </c:dLbl>
            <c:dLbl>
              <c:idx val="15"/>
              <c:layout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4-FECD-493F-8FB5-F28042A73DF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3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PE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Hoja3!$C$8:$S$8</c:f>
              <c:strCache>
                <c:ptCount val="17"/>
                <c:pt idx="0">
                  <c:v>201612</c:v>
                </c:pt>
                <c:pt idx="1">
                  <c:v>201701</c:v>
                </c:pt>
                <c:pt idx="2">
                  <c:v>201702</c:v>
                </c:pt>
                <c:pt idx="3">
                  <c:v>201703</c:v>
                </c:pt>
                <c:pt idx="4">
                  <c:v>201704</c:v>
                </c:pt>
                <c:pt idx="5">
                  <c:v>201705</c:v>
                </c:pt>
                <c:pt idx="6">
                  <c:v>201706</c:v>
                </c:pt>
                <c:pt idx="7">
                  <c:v>201707</c:v>
                </c:pt>
                <c:pt idx="8">
                  <c:v>201708</c:v>
                </c:pt>
                <c:pt idx="9">
                  <c:v>201709</c:v>
                </c:pt>
                <c:pt idx="10">
                  <c:v>201710</c:v>
                </c:pt>
                <c:pt idx="11">
                  <c:v>201711</c:v>
                </c:pt>
                <c:pt idx="12">
                  <c:v>201712</c:v>
                </c:pt>
                <c:pt idx="13">
                  <c:v>201801</c:v>
                </c:pt>
                <c:pt idx="14">
                  <c:v>201802</c:v>
                </c:pt>
                <c:pt idx="15">
                  <c:v>201803</c:v>
                </c:pt>
                <c:pt idx="16">
                  <c:v>201804</c:v>
                </c:pt>
              </c:strCache>
            </c:strRef>
          </c:cat>
          <c:val>
            <c:numRef>
              <c:f>Hoja3!$C$11:$S$11</c:f>
              <c:numCache>
                <c:formatCode>0.00%</c:formatCode>
                <c:ptCount val="17"/>
                <c:pt idx="0">
                  <c:v>0.34210000000000002</c:v>
                </c:pt>
                <c:pt idx="1">
                  <c:v>0.35589999999999999</c:v>
                </c:pt>
                <c:pt idx="2">
                  <c:v>0.36930000000000002</c:v>
                </c:pt>
                <c:pt idx="3">
                  <c:v>0.3851</c:v>
                </c:pt>
                <c:pt idx="4">
                  <c:v>0.40189999999999998</c:v>
                </c:pt>
                <c:pt idx="5">
                  <c:v>0.41839999999999999</c:v>
                </c:pt>
                <c:pt idx="6">
                  <c:v>0.43830000000000002</c:v>
                </c:pt>
                <c:pt idx="7">
                  <c:v>0.45569999999999999</c:v>
                </c:pt>
                <c:pt idx="8">
                  <c:v>0.47760000000000002</c:v>
                </c:pt>
                <c:pt idx="9">
                  <c:v>0.50029999999999997</c:v>
                </c:pt>
                <c:pt idx="10">
                  <c:v>0.51859999999999995</c:v>
                </c:pt>
                <c:pt idx="11">
                  <c:v>0.53259999999999996</c:v>
                </c:pt>
                <c:pt idx="12">
                  <c:v>0.5464</c:v>
                </c:pt>
                <c:pt idx="13">
                  <c:v>0.5615</c:v>
                </c:pt>
                <c:pt idx="14">
                  <c:v>0.5746</c:v>
                </c:pt>
                <c:pt idx="15">
                  <c:v>0.58709999999999996</c:v>
                </c:pt>
                <c:pt idx="16">
                  <c:v>0.59219999999999995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5-FECD-493F-8FB5-F28042A73DF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413778488"/>
        <c:axId val="413781768"/>
      </c:lineChart>
      <c:catAx>
        <c:axId val="41377848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PE"/>
          </a:p>
        </c:txPr>
        <c:crossAx val="413781768"/>
        <c:crosses val="autoZero"/>
        <c:auto val="1"/>
        <c:lblAlgn val="ctr"/>
        <c:lblOffset val="100"/>
        <c:noMultiLvlLbl val="0"/>
      </c:catAx>
      <c:valAx>
        <c:axId val="41378176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PE"/>
          </a:p>
        </c:txPr>
        <c:crossAx val="41377848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PE"/>
    </a:p>
  </c:txPr>
  <c:externalData r:id="rId4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Hoja3!$B$12</c:f>
              <c:strCache>
                <c:ptCount val="1"/>
                <c:pt idx="0">
                  <c:v>Porcentaje([06.05.0.1] Niños con suplementacion de Hierro y Multimicronutrientes de acuerdo con su edad, [00.01] Número de niños (f_nacim --&gt; 36 meses))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3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PE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Hoja3!$C$8:$S$8</c:f>
              <c:strCache>
                <c:ptCount val="17"/>
                <c:pt idx="0">
                  <c:v>201612</c:v>
                </c:pt>
                <c:pt idx="1">
                  <c:v>201701</c:v>
                </c:pt>
                <c:pt idx="2">
                  <c:v>201702</c:v>
                </c:pt>
                <c:pt idx="3">
                  <c:v>201703</c:v>
                </c:pt>
                <c:pt idx="4">
                  <c:v>201704</c:v>
                </c:pt>
                <c:pt idx="5">
                  <c:v>201705</c:v>
                </c:pt>
                <c:pt idx="6">
                  <c:v>201706</c:v>
                </c:pt>
                <c:pt idx="7">
                  <c:v>201707</c:v>
                </c:pt>
                <c:pt idx="8">
                  <c:v>201708</c:v>
                </c:pt>
                <c:pt idx="9">
                  <c:v>201709</c:v>
                </c:pt>
                <c:pt idx="10">
                  <c:v>201710</c:v>
                </c:pt>
                <c:pt idx="11">
                  <c:v>201711</c:v>
                </c:pt>
                <c:pt idx="12">
                  <c:v>201712</c:v>
                </c:pt>
                <c:pt idx="13">
                  <c:v>201801</c:v>
                </c:pt>
                <c:pt idx="14">
                  <c:v>201802</c:v>
                </c:pt>
                <c:pt idx="15">
                  <c:v>201803</c:v>
                </c:pt>
                <c:pt idx="16">
                  <c:v>201804</c:v>
                </c:pt>
              </c:strCache>
            </c:strRef>
          </c:cat>
          <c:val>
            <c:numRef>
              <c:f>Hoja3!$C$12:$S$12</c:f>
              <c:numCache>
                <c:formatCode>0.00%</c:formatCode>
                <c:ptCount val="17"/>
                <c:pt idx="0">
                  <c:v>0.27029999999999998</c:v>
                </c:pt>
                <c:pt idx="1">
                  <c:v>0.27460000000000001</c:v>
                </c:pt>
                <c:pt idx="2">
                  <c:v>0.29189999999999999</c:v>
                </c:pt>
                <c:pt idx="3">
                  <c:v>0.30690000000000001</c:v>
                </c:pt>
                <c:pt idx="4">
                  <c:v>0.31900000000000001</c:v>
                </c:pt>
                <c:pt idx="5">
                  <c:v>0.33169999999999999</c:v>
                </c:pt>
                <c:pt idx="6">
                  <c:v>0.34050000000000002</c:v>
                </c:pt>
                <c:pt idx="7">
                  <c:v>0.34570000000000001</c:v>
                </c:pt>
                <c:pt idx="8">
                  <c:v>0.34699999999999998</c:v>
                </c:pt>
                <c:pt idx="9">
                  <c:v>0.36</c:v>
                </c:pt>
                <c:pt idx="10">
                  <c:v>0.36420000000000002</c:v>
                </c:pt>
                <c:pt idx="11">
                  <c:v>0.37659999999999999</c:v>
                </c:pt>
                <c:pt idx="12">
                  <c:v>0.37130000000000002</c:v>
                </c:pt>
                <c:pt idx="13">
                  <c:v>0.37669999999999998</c:v>
                </c:pt>
                <c:pt idx="14">
                  <c:v>0.39169999999999999</c:v>
                </c:pt>
                <c:pt idx="15">
                  <c:v>0.4037</c:v>
                </c:pt>
                <c:pt idx="16">
                  <c:v>0.40970000000000001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B311-47FC-8EDC-C658711AB7D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413778488"/>
        <c:axId val="413781768"/>
      </c:lineChart>
      <c:catAx>
        <c:axId val="41377848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PE"/>
          </a:p>
        </c:txPr>
        <c:crossAx val="413781768"/>
        <c:crosses val="autoZero"/>
        <c:auto val="1"/>
        <c:lblAlgn val="ctr"/>
        <c:lblOffset val="100"/>
        <c:noMultiLvlLbl val="0"/>
      </c:catAx>
      <c:valAx>
        <c:axId val="41378176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PE"/>
          </a:p>
        </c:txPr>
        <c:crossAx val="41377848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PE"/>
    </a:p>
  </c:txPr>
  <c:externalData r:id="rId4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13513F0-ABEB-4A5B-89B9-EC2DB96CB017}" type="datetimeFigureOut">
              <a:rPr lang="es-ES" smtClean="0"/>
              <a:t>01/08/2018</a:t>
            </a:fld>
            <a:endParaRPr lang="es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6CFE0C8-8935-490E-ADA6-DA8522089B6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495316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A4B07-62F9-47BF-B15C-C610497339E6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01/08/2018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10AC81-0BCF-4A88-91DD-6D952CB3253A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18" name="Imagen 1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3" y="-1"/>
            <a:ext cx="12190956" cy="68585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81994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A4B07-62F9-47BF-B15C-C610497339E6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01/08/2018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10AC81-0BCF-4A88-91DD-6D952CB3253A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49989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A4B07-62F9-47BF-B15C-C610497339E6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01/08/2018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10AC81-0BCF-4A88-91DD-6D952CB3253A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97990760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A4B07-62F9-47BF-B15C-C610497339E6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01/08/2018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10AC81-0BCF-4A88-91DD-6D952CB3253A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279499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A4B07-62F9-47BF-B15C-C610497339E6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01/08/2018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10AC81-0BCF-4A88-91DD-6D952CB3253A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04635159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A4B07-62F9-47BF-B15C-C610497339E6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01/08/2018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10AC81-0BCF-4A88-91DD-6D952CB3253A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4849085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A4B07-62F9-47BF-B15C-C610497339E6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01/08/2018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10AC81-0BCF-4A88-91DD-6D952CB3253A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2674132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A4B07-62F9-47BF-B15C-C610497339E6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01/08/2018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10AC81-0BCF-4A88-91DD-6D952CB3253A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357443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A4B07-62F9-47BF-B15C-C610497339E6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01/08/2018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10AC81-0BCF-4A88-91DD-6D952CB3253A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7" name="Imagen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6" y="0"/>
            <a:ext cx="12189688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005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A4B07-62F9-47BF-B15C-C610497339E6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01/08/2018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10AC81-0BCF-4A88-91DD-6D952CB3253A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7" name="Imagen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65" y="0"/>
            <a:ext cx="12188871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84114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A4B07-62F9-47BF-B15C-C610497339E6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01/08/2018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10AC81-0BCF-4A88-91DD-6D952CB3253A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56007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A4B07-62F9-47BF-B15C-C610497339E6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01/08/2018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10AC81-0BCF-4A88-91DD-6D952CB3253A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671800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A4B07-62F9-47BF-B15C-C610497339E6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01/08/2018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10AC81-0BCF-4A88-91DD-6D952CB3253A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602100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A4B07-62F9-47BF-B15C-C610497339E6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01/08/2018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10AC81-0BCF-4A88-91DD-6D952CB3253A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74816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A4B07-62F9-47BF-B15C-C610497339E6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01/08/2018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10AC81-0BCF-4A88-91DD-6D952CB3253A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510376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A4B07-62F9-47BF-B15C-C610497339E6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01/08/2018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10AC81-0BCF-4A88-91DD-6D952CB3253A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32944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FA4B07-62F9-47BF-B15C-C610497339E6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01/08/2018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3A10AC81-0BCF-4A88-91DD-6D952CB3253A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0741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  <p:sldLayoutId id="2147483696" r:id="rId12"/>
    <p:sldLayoutId id="2147483697" r:id="rId13"/>
    <p:sldLayoutId id="2147483698" r:id="rId14"/>
    <p:sldLayoutId id="2147483699" r:id="rId15"/>
    <p:sldLayoutId id="2147483700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270588" y="5458410"/>
            <a:ext cx="11551298" cy="1017036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s-ES" sz="1800" dirty="0" smtClean="0"/>
              <a:t>Podemos Observar que </a:t>
            </a:r>
            <a:r>
              <a:rPr lang="es-ES" sz="1800" dirty="0" smtClean="0"/>
              <a:t>en la Región Junín la proporción de Niños y Niñas &lt; de 24 meses viene mejorando desde el dic. Año 2016 al mes de abril 2018 en la entrega del paquete completo (CRED, Vacunas Rotavirus ,Neumococo, Suplemento de MMN y que tengan CUI y/o DNI, en la Región Junín, precisar que dicha información es en base al Cubo </a:t>
            </a:r>
            <a:r>
              <a:rPr lang="es-ES" sz="1800" dirty="0" err="1" smtClean="0"/>
              <a:t>Infant</a:t>
            </a:r>
            <a:r>
              <a:rPr lang="es-ES" sz="1800" dirty="0" smtClean="0"/>
              <a:t> al mes de mayo que toma como fuente de información del SIS.</a:t>
            </a:r>
            <a:endParaRPr lang="es-ES" sz="1800" dirty="0"/>
          </a:p>
        </p:txBody>
      </p:sp>
      <p:graphicFrame>
        <p:nvGraphicFramePr>
          <p:cNvPr id="4" name="Gráfico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98531499"/>
              </p:ext>
            </p:extLst>
          </p:nvPr>
        </p:nvGraphicFramePr>
        <p:xfrm>
          <a:off x="270588" y="1436914"/>
          <a:ext cx="11551298" cy="375090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Rectángulo 4"/>
          <p:cNvSpPr/>
          <p:nvPr/>
        </p:nvSpPr>
        <p:spPr>
          <a:xfrm>
            <a:off x="270588" y="289160"/>
            <a:ext cx="11644604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es-ES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Proporción de niños y niñas menores de 24 meses de edad de los distritos de quintiles de pobreza 1 y 2 del departamento que reciben el paquete completo de productos claves: CRED completo para la edad, Vacunas de neumococo y rotavirus para la edad, suplementación de micronutrientes y CUI/DNI (Eje 1)</a:t>
            </a:r>
            <a:endParaRPr lang="es-ES" dirty="0"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Flecha derecha 5"/>
          <p:cNvSpPr/>
          <p:nvPr/>
        </p:nvSpPr>
        <p:spPr>
          <a:xfrm>
            <a:off x="1063690" y="3442996"/>
            <a:ext cx="755779" cy="27058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/>
          </a:p>
        </p:txBody>
      </p:sp>
      <p:sp>
        <p:nvSpPr>
          <p:cNvPr id="7" name="Flecha arriba 6"/>
          <p:cNvSpPr/>
          <p:nvPr/>
        </p:nvSpPr>
        <p:spPr>
          <a:xfrm>
            <a:off x="11178073" y="2024743"/>
            <a:ext cx="429209" cy="1688841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/>
          </a:p>
        </p:txBody>
      </p:sp>
      <p:sp>
        <p:nvSpPr>
          <p:cNvPr id="8" name="Marcador de contenido 2"/>
          <p:cNvSpPr txBox="1">
            <a:spLocks/>
          </p:cNvSpPr>
          <p:nvPr/>
        </p:nvSpPr>
        <p:spPr>
          <a:xfrm>
            <a:off x="270588" y="5057680"/>
            <a:ext cx="1875453" cy="35456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Font typeface="Wingdings 3" charset="2"/>
              <a:buNone/>
            </a:pPr>
            <a:r>
              <a:rPr lang="es-ES" sz="1000" dirty="0" smtClean="0"/>
              <a:t>Fuente_Cubo_infant_052018</a:t>
            </a:r>
            <a:endParaRPr lang="es-ES" sz="1000" dirty="0"/>
          </a:p>
        </p:txBody>
      </p:sp>
    </p:spTree>
    <p:extLst>
      <p:ext uri="{BB962C8B-B14F-4D97-AF65-F5344CB8AC3E}">
        <p14:creationId xmlns:p14="http://schemas.microsoft.com/office/powerpoint/2010/main" val="2086932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270588" y="5458410"/>
            <a:ext cx="11551298" cy="1017036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s-ES" sz="1800" dirty="0" smtClean="0"/>
              <a:t>En la Región Junín el porcentaje de Niños y Niñas &lt; de 24 meses que reciben atenciones con CRED de acuerdo a la edad está en proceso de mejora como podemos observar en el gráfico, tomando como referencia la información en base al Cubo </a:t>
            </a:r>
            <a:r>
              <a:rPr lang="es-ES" sz="1800" dirty="0" err="1" smtClean="0"/>
              <a:t>Infant</a:t>
            </a:r>
            <a:r>
              <a:rPr lang="es-ES" sz="1800" dirty="0" smtClean="0"/>
              <a:t> al mes de mayo que toma como fuente de información del SIS.</a:t>
            </a:r>
            <a:endParaRPr lang="es-ES" sz="1800" dirty="0"/>
          </a:p>
        </p:txBody>
      </p:sp>
      <p:sp>
        <p:nvSpPr>
          <p:cNvPr id="5" name="Rectángulo 4"/>
          <p:cNvSpPr/>
          <p:nvPr/>
        </p:nvSpPr>
        <p:spPr>
          <a:xfrm>
            <a:off x="270588" y="289160"/>
            <a:ext cx="1164460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 err="1"/>
              <a:t>Porcentaje</a:t>
            </a:r>
            <a:r>
              <a:rPr lang="en-US" dirty="0"/>
              <a:t> de </a:t>
            </a:r>
            <a:r>
              <a:rPr lang="en-US" dirty="0" err="1"/>
              <a:t>Niños</a:t>
            </a:r>
            <a:r>
              <a:rPr lang="en-US" dirty="0"/>
              <a:t> con </a:t>
            </a:r>
            <a:r>
              <a:rPr lang="en-US" dirty="0" err="1"/>
              <a:t>Atenciones</a:t>
            </a:r>
            <a:r>
              <a:rPr lang="en-US" dirty="0"/>
              <a:t> de CRED de </a:t>
            </a:r>
            <a:r>
              <a:rPr lang="en-US" dirty="0" err="1"/>
              <a:t>a</a:t>
            </a:r>
            <a:r>
              <a:rPr lang="en-US" dirty="0" err="1" smtClean="0"/>
              <a:t>cuerdo</a:t>
            </a:r>
            <a:r>
              <a:rPr lang="en-US" dirty="0" smtClean="0"/>
              <a:t> </a:t>
            </a:r>
            <a:r>
              <a:rPr lang="en-US" dirty="0"/>
              <a:t>con la </a:t>
            </a:r>
            <a:r>
              <a:rPr lang="en-US" dirty="0" err="1"/>
              <a:t>edad</a:t>
            </a:r>
            <a:endParaRPr lang="en-US" dirty="0"/>
          </a:p>
          <a:p>
            <a:pPr algn="ctr">
              <a:spcAft>
                <a:spcPts val="0"/>
              </a:spcAft>
            </a:pPr>
            <a:r>
              <a:rPr lang="es-ES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menores </a:t>
            </a:r>
            <a:r>
              <a:rPr lang="es-ES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 24 </a:t>
            </a:r>
            <a:r>
              <a:rPr lang="es-ES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meses (Eje 1 ENDIS)</a:t>
            </a:r>
            <a:endParaRPr lang="es-ES" dirty="0"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8" name="Gráfico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33267804"/>
              </p:ext>
            </p:extLst>
          </p:nvPr>
        </p:nvGraphicFramePr>
        <p:xfrm>
          <a:off x="475861" y="935490"/>
          <a:ext cx="11131421" cy="452291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9" name="Flecha derecha 8"/>
          <p:cNvSpPr/>
          <p:nvPr/>
        </p:nvSpPr>
        <p:spPr>
          <a:xfrm>
            <a:off x="1048139" y="3324808"/>
            <a:ext cx="755779" cy="27058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/>
          </a:p>
        </p:txBody>
      </p:sp>
      <p:sp>
        <p:nvSpPr>
          <p:cNvPr id="10" name="Flecha arriba 9"/>
          <p:cNvSpPr/>
          <p:nvPr/>
        </p:nvSpPr>
        <p:spPr>
          <a:xfrm>
            <a:off x="10919926" y="1915884"/>
            <a:ext cx="429209" cy="1688841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/>
          </a:p>
        </p:txBody>
      </p:sp>
      <p:sp>
        <p:nvSpPr>
          <p:cNvPr id="11" name="Marcador de contenido 2"/>
          <p:cNvSpPr txBox="1">
            <a:spLocks/>
          </p:cNvSpPr>
          <p:nvPr/>
        </p:nvSpPr>
        <p:spPr>
          <a:xfrm>
            <a:off x="270588" y="5327782"/>
            <a:ext cx="1875453" cy="35456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Font typeface="Wingdings 3" charset="2"/>
              <a:buNone/>
            </a:pPr>
            <a:r>
              <a:rPr lang="es-ES" sz="1000" dirty="0" smtClean="0"/>
              <a:t>Fuente_Cubo_infant_052018</a:t>
            </a:r>
            <a:endParaRPr lang="es-ES" sz="1000" dirty="0"/>
          </a:p>
        </p:txBody>
      </p:sp>
    </p:spTree>
    <p:extLst>
      <p:ext uri="{BB962C8B-B14F-4D97-AF65-F5344CB8AC3E}">
        <p14:creationId xmlns:p14="http://schemas.microsoft.com/office/powerpoint/2010/main" val="35295435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270588" y="5458410"/>
            <a:ext cx="11551298" cy="1017036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s-ES" sz="1800" dirty="0" smtClean="0"/>
              <a:t>De igual manera el porcentaje de vacunas de rotavirus y neumococo de acuerdo a la edad tiene una </a:t>
            </a:r>
            <a:r>
              <a:rPr lang="es-ES" sz="1800" dirty="0" err="1" smtClean="0"/>
              <a:t>evolcución</a:t>
            </a:r>
            <a:r>
              <a:rPr lang="es-ES" sz="1800" dirty="0" smtClean="0"/>
              <a:t> desde el 2016 (DIC) al mes de abril 2018, pero esta en un 58% al mes de abril 2018, la DIRESA viene realizando las actividades que permitan ir mejorando dichas cobertura, en coordinación con las redes de salud de la región Junín.</a:t>
            </a:r>
            <a:endParaRPr lang="es-ES" sz="1800" dirty="0"/>
          </a:p>
        </p:txBody>
      </p:sp>
      <p:sp>
        <p:nvSpPr>
          <p:cNvPr id="5" name="Rectángulo 4"/>
          <p:cNvSpPr/>
          <p:nvPr/>
        </p:nvSpPr>
        <p:spPr>
          <a:xfrm>
            <a:off x="270588" y="289160"/>
            <a:ext cx="1164460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es-ES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Porcentaje de Niños y Niñas con Vacunas Neumococos y Rotavirus completas para su </a:t>
            </a:r>
            <a:r>
              <a:rPr lang="es-ES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s-ES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dad menores de </a:t>
            </a:r>
            <a:r>
              <a:rPr lang="es-ES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24 </a:t>
            </a:r>
            <a:r>
              <a:rPr lang="es-ES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meses </a:t>
            </a:r>
            <a:r>
              <a:rPr lang="es-ES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(Eje 1)</a:t>
            </a:r>
            <a:endParaRPr lang="es-ES" dirty="0"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8" name="Gráfico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07898830"/>
              </p:ext>
            </p:extLst>
          </p:nvPr>
        </p:nvGraphicFramePr>
        <p:xfrm>
          <a:off x="587829" y="1123950"/>
          <a:ext cx="11094098" cy="43344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9" name="Flecha arriba 8"/>
          <p:cNvSpPr/>
          <p:nvPr/>
        </p:nvSpPr>
        <p:spPr>
          <a:xfrm>
            <a:off x="10733311" y="2242457"/>
            <a:ext cx="429209" cy="1688841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/>
          </a:p>
        </p:txBody>
      </p:sp>
      <p:sp>
        <p:nvSpPr>
          <p:cNvPr id="10" name="Flecha derecha 9"/>
          <p:cNvSpPr/>
          <p:nvPr/>
        </p:nvSpPr>
        <p:spPr>
          <a:xfrm>
            <a:off x="1421365" y="3455438"/>
            <a:ext cx="755779" cy="27058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/>
          </a:p>
        </p:txBody>
      </p:sp>
      <p:sp>
        <p:nvSpPr>
          <p:cNvPr id="11" name="Marcador de contenido 2"/>
          <p:cNvSpPr txBox="1">
            <a:spLocks/>
          </p:cNvSpPr>
          <p:nvPr/>
        </p:nvSpPr>
        <p:spPr>
          <a:xfrm>
            <a:off x="587829" y="5348292"/>
            <a:ext cx="1875453" cy="35456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Font typeface="Wingdings 3" charset="2"/>
              <a:buNone/>
            </a:pPr>
            <a:r>
              <a:rPr lang="es-ES" sz="1000" dirty="0" smtClean="0"/>
              <a:t>Fuente_Cubo_infant_052018</a:t>
            </a:r>
            <a:endParaRPr lang="es-ES" sz="1000" dirty="0"/>
          </a:p>
        </p:txBody>
      </p:sp>
    </p:spTree>
    <p:extLst>
      <p:ext uri="{BB962C8B-B14F-4D97-AF65-F5344CB8AC3E}">
        <p14:creationId xmlns:p14="http://schemas.microsoft.com/office/powerpoint/2010/main" val="5788535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270588" y="5458410"/>
            <a:ext cx="11551298" cy="1017036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s-ES" sz="1800" dirty="0" smtClean="0"/>
              <a:t>En lo que respecta a la Suplementación se observa que desde el 2016 (dic.) al mes de abril 2018 solamente sea mejorado en 13.94% por tanto es la intervención que menos evolución ha tenido en estos últimos años, es por ello que la DIRESA Junín viene priorizando las visitas domiciliarias para el seguimiento a la suplementación, registro de información en el HIS, SIS, campañas de suplementación, en coordinación con las Redes de Salud.   </a:t>
            </a:r>
            <a:endParaRPr lang="es-ES" sz="1800" dirty="0"/>
          </a:p>
        </p:txBody>
      </p:sp>
      <p:sp>
        <p:nvSpPr>
          <p:cNvPr id="5" name="Rectángulo 4"/>
          <p:cNvSpPr/>
          <p:nvPr/>
        </p:nvSpPr>
        <p:spPr>
          <a:xfrm>
            <a:off x="270588" y="289160"/>
            <a:ext cx="1164460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es-ES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Porcentaje de Niños y Niñas con </a:t>
            </a:r>
            <a:r>
              <a:rPr lang="es-ES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Suplementación de </a:t>
            </a:r>
            <a:r>
              <a:rPr lang="es-ES" dirty="0" err="1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Multimicronutrientes</a:t>
            </a:r>
            <a:r>
              <a:rPr lang="es-ES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completas </a:t>
            </a:r>
            <a:r>
              <a:rPr lang="es-ES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para su edad menores de 24 meses (Eje 1)</a:t>
            </a:r>
            <a:endParaRPr lang="es-ES" dirty="0"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8" name="Gráfico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62495614"/>
              </p:ext>
            </p:extLst>
          </p:nvPr>
        </p:nvGraphicFramePr>
        <p:xfrm>
          <a:off x="485192" y="935492"/>
          <a:ext cx="10758196" cy="43176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9" name="Flecha derecha 8"/>
          <p:cNvSpPr/>
          <p:nvPr/>
        </p:nvSpPr>
        <p:spPr>
          <a:xfrm>
            <a:off x="1178769" y="2732316"/>
            <a:ext cx="755779" cy="27058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/>
          </a:p>
        </p:txBody>
      </p:sp>
      <p:sp>
        <p:nvSpPr>
          <p:cNvPr id="10" name="Flecha arriba 9"/>
          <p:cNvSpPr/>
          <p:nvPr/>
        </p:nvSpPr>
        <p:spPr>
          <a:xfrm>
            <a:off x="10481387" y="1701277"/>
            <a:ext cx="429209" cy="1688841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/>
          </a:p>
        </p:txBody>
      </p:sp>
      <p:sp>
        <p:nvSpPr>
          <p:cNvPr id="11" name="Marcador de contenido 2"/>
          <p:cNvSpPr txBox="1">
            <a:spLocks/>
          </p:cNvSpPr>
          <p:nvPr/>
        </p:nvSpPr>
        <p:spPr>
          <a:xfrm>
            <a:off x="485192" y="5141171"/>
            <a:ext cx="1875453" cy="35456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Font typeface="Wingdings 3" charset="2"/>
              <a:buNone/>
            </a:pPr>
            <a:r>
              <a:rPr lang="es-ES" sz="1000" dirty="0" smtClean="0"/>
              <a:t>Fuente_Cubo_infant_052018</a:t>
            </a:r>
            <a:endParaRPr lang="es-ES" sz="1000" dirty="0"/>
          </a:p>
        </p:txBody>
      </p:sp>
    </p:spTree>
    <p:extLst>
      <p:ext uri="{BB962C8B-B14F-4D97-AF65-F5344CB8AC3E}">
        <p14:creationId xmlns:p14="http://schemas.microsoft.com/office/powerpoint/2010/main" val="1961385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ceta">
  <a:themeElements>
    <a:clrScheme name="Fac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5500</TotalTime>
  <Words>419</Words>
  <Application>Microsoft Office PowerPoint</Application>
  <PresentationFormat>Panorámica</PresentationFormat>
  <Paragraphs>17</Paragraphs>
  <Slides>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11" baseType="lpstr">
      <vt:lpstr>Arial</vt:lpstr>
      <vt:lpstr>Calibri</vt:lpstr>
      <vt:lpstr>Cambria</vt:lpstr>
      <vt:lpstr>Times New Roman</vt:lpstr>
      <vt:lpstr>Trebuchet MS</vt:lpstr>
      <vt:lpstr>Wingdings 3</vt:lpstr>
      <vt:lpstr>Faceta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Ayon Varillas, Gino</dc:creator>
  <cp:lastModifiedBy>William Joel Pinedo Salas</cp:lastModifiedBy>
  <cp:revision>94</cp:revision>
  <dcterms:created xsi:type="dcterms:W3CDTF">2018-04-19T17:51:50Z</dcterms:created>
  <dcterms:modified xsi:type="dcterms:W3CDTF">2018-08-01T13:52:41Z</dcterms:modified>
</cp:coreProperties>
</file>